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0"/>
  </p:notesMasterIdLst>
  <p:sldIdLst>
    <p:sldId id="256" r:id="rId2"/>
    <p:sldId id="274" r:id="rId3"/>
    <p:sldId id="258" r:id="rId4"/>
    <p:sldId id="291" r:id="rId5"/>
    <p:sldId id="262" r:id="rId6"/>
    <p:sldId id="267" r:id="rId7"/>
    <p:sldId id="257" r:id="rId8"/>
    <p:sldId id="259" r:id="rId9"/>
    <p:sldId id="261" r:id="rId10"/>
    <p:sldId id="276" r:id="rId11"/>
    <p:sldId id="279" r:id="rId12"/>
    <p:sldId id="301" r:id="rId13"/>
    <p:sldId id="281" r:id="rId14"/>
    <p:sldId id="282" r:id="rId15"/>
    <p:sldId id="283" r:id="rId16"/>
    <p:sldId id="293" r:id="rId17"/>
    <p:sldId id="294" r:id="rId18"/>
    <p:sldId id="295" r:id="rId19"/>
    <p:sldId id="296" r:id="rId20"/>
    <p:sldId id="297" r:id="rId21"/>
    <p:sldId id="298" r:id="rId22"/>
    <p:sldId id="299" r:id="rId23"/>
    <p:sldId id="300" r:id="rId24"/>
    <p:sldId id="277" r:id="rId25"/>
    <p:sldId id="278" r:id="rId26"/>
    <p:sldId id="268" r:id="rId27"/>
    <p:sldId id="269" r:id="rId28"/>
    <p:sldId id="26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86" autoAdjust="0"/>
  </p:normalViewPr>
  <p:slideViewPr>
    <p:cSldViewPr>
      <p:cViewPr varScale="1">
        <p:scale>
          <a:sx n="59" d="100"/>
          <a:sy n="59" d="100"/>
        </p:scale>
        <p:origin x="-82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856C15-B6FB-4125-8A67-DE6E36B37A00}" type="datetimeFigureOut">
              <a:rPr lang="en-US" smtClean="0"/>
              <a:pPr/>
              <a:t>10/21/2009</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C163BD-51CE-4F95-B22F-727851B8FA56}"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C48CD9-7E59-4E12-B8DC-85A23890D9FC}" type="slidenum">
              <a:rPr lang="en-AU"/>
              <a:pPr/>
              <a:t>8</a:t>
            </a:fld>
            <a:endParaRPr lang="en-AU"/>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r>
              <a:rPr lang="en-AU" dirty="0"/>
              <a:t>Spelling instruction must happen in the context of the writing lesson. Students must have the opportunity to write on a daily basis. It must have an authentic purpose and an audience. Children will learn to write by writing. They must have predictable conditions for learning (see next slide....Brian </a:t>
            </a:r>
            <a:r>
              <a:rPr lang="en-AU" dirty="0" err="1"/>
              <a:t>Cambourne</a:t>
            </a:r>
            <a:r>
              <a:rPr lang="en-AU" dirty="0"/>
              <a:t>)</a:t>
            </a:r>
          </a:p>
          <a:p>
            <a:r>
              <a:rPr lang="en-AU" dirty="0"/>
              <a:t>Words that students need to spell must come from their own writing….not rote learnt lists of words.</a:t>
            </a:r>
          </a:p>
          <a:p>
            <a:r>
              <a:rPr lang="en-AU" dirty="0"/>
              <a:t>At share time….. Encourage children to share ideas about the ways they remember words.</a:t>
            </a:r>
          </a:p>
          <a:p>
            <a:endParaRPr lang="en-A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E3AB1893-7468-47FB-977F-09B7A8CB2A86}" type="slidenum">
              <a:rPr lang="en-US"/>
              <a:pPr/>
              <a:t>19</a:t>
            </a:fld>
            <a:endParaRPr lang="en-US"/>
          </a:p>
        </p:txBody>
      </p:sp>
      <p:sp>
        <p:nvSpPr>
          <p:cNvPr id="186370" name="Rectangle 2"/>
          <p:cNvSpPr>
            <a:spLocks noGrp="1" noRot="1" noChangeAspect="1" noChangeArrowheads="1" noTextEdit="1"/>
          </p:cNvSpPr>
          <p:nvPr>
            <p:ph type="sldImg"/>
          </p:nvPr>
        </p:nvSpPr>
        <p:spPr>
          <a:xfrm>
            <a:off x="1143000" y="685800"/>
            <a:ext cx="4572000" cy="3429000"/>
          </a:xfrm>
          <a:ln/>
        </p:spPr>
      </p:sp>
      <p:sp>
        <p:nvSpPr>
          <p:cNvPr id="186371" name="Rectangle 3"/>
          <p:cNvSpPr>
            <a:spLocks noGrp="1"/>
          </p:cNvSpPr>
          <p:nvPr>
            <p:ph type="body" idx="1"/>
          </p:nvPr>
        </p:nvSpPr>
        <p:spPr/>
        <p:txBody>
          <a:bodyPr/>
          <a:lstStyle/>
          <a:p>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1587ED31-1015-4D10-9238-3EC5097F146B}" type="slidenum">
              <a:rPr lang="en-US"/>
              <a:pPr/>
              <a:t>20</a:t>
            </a:fld>
            <a:endParaRPr lang="en-US"/>
          </a:p>
        </p:txBody>
      </p:sp>
      <p:sp>
        <p:nvSpPr>
          <p:cNvPr id="187394" name="Rectangle 2"/>
          <p:cNvSpPr>
            <a:spLocks noGrp="1" noRot="1" noChangeAspect="1" noChangeArrowheads="1" noTextEdit="1"/>
          </p:cNvSpPr>
          <p:nvPr>
            <p:ph type="sldImg"/>
          </p:nvPr>
        </p:nvSpPr>
        <p:spPr>
          <a:xfrm>
            <a:off x="1143000" y="685800"/>
            <a:ext cx="4572000" cy="3429000"/>
          </a:xfrm>
          <a:ln/>
        </p:spPr>
      </p:sp>
      <p:sp>
        <p:nvSpPr>
          <p:cNvPr id="187395" name="Rectangle 3"/>
          <p:cNvSpPr>
            <a:spLocks noGrp="1"/>
          </p:cNvSpPr>
          <p:nvPr>
            <p:ph type="body" idx="1"/>
          </p:nvPr>
        </p:nvSpPr>
        <p:spPr/>
        <p:txBody>
          <a:bodyPr/>
          <a:lstStyle/>
          <a:p>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C0DC72AD-1D98-4D9A-A02E-174C7D09C97A}" type="slidenum">
              <a:rPr lang="en-US"/>
              <a:pPr/>
              <a:t>21</a:t>
            </a:fld>
            <a:endParaRPr lang="en-US"/>
          </a:p>
        </p:txBody>
      </p:sp>
      <p:sp>
        <p:nvSpPr>
          <p:cNvPr id="188418" name="Rectangle 2"/>
          <p:cNvSpPr>
            <a:spLocks noGrp="1" noRot="1" noChangeAspect="1" noChangeArrowheads="1" noTextEdit="1"/>
          </p:cNvSpPr>
          <p:nvPr>
            <p:ph type="sldImg"/>
          </p:nvPr>
        </p:nvSpPr>
        <p:spPr>
          <a:xfrm>
            <a:off x="1143000" y="685800"/>
            <a:ext cx="4572000" cy="3429000"/>
          </a:xfrm>
          <a:ln/>
        </p:spPr>
      </p:sp>
      <p:sp>
        <p:nvSpPr>
          <p:cNvPr id="188419" name="Rectangle 3"/>
          <p:cNvSpPr>
            <a:spLocks noGrp="1"/>
          </p:cNvSpPr>
          <p:nvPr>
            <p:ph type="body" idx="1"/>
          </p:nvPr>
        </p:nvSpPr>
        <p:spPr/>
        <p:txBody>
          <a:bodyPr/>
          <a:lstStyle/>
          <a:p>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D057A7-5F75-4EA1-BCA7-F401BC7F31C2}" type="slidenum">
              <a:rPr lang="en-AU"/>
              <a:pPr/>
              <a:t>27</a:t>
            </a:fld>
            <a:endParaRPr lang="en-AU"/>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DC2751-2345-4C27-A11E-E569EE04E759}" type="slidenum">
              <a:rPr lang="en-AU"/>
              <a:pPr/>
              <a:t>9</a:t>
            </a:fld>
            <a:endParaRPr lang="en-AU"/>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pPr>
              <a:lnSpc>
                <a:spcPct val="80000"/>
              </a:lnSpc>
            </a:pPr>
            <a:r>
              <a:rPr lang="en-AU" sz="1000"/>
              <a:t>Time needs to be provided for students to write independently every day in a predictable format. They are more likely to write freely  and enthusiastically if they know they are going to be given sufficient time.</a:t>
            </a:r>
          </a:p>
          <a:p>
            <a:pPr>
              <a:lnSpc>
                <a:spcPct val="80000"/>
              </a:lnSpc>
            </a:pPr>
            <a:endParaRPr lang="en-AU" sz="1000"/>
          </a:p>
          <a:p>
            <a:pPr>
              <a:lnSpc>
                <a:spcPct val="80000"/>
              </a:lnSpc>
            </a:pPr>
            <a:r>
              <a:rPr lang="en-AU" sz="1000"/>
              <a:t>The knowledge that students can regularly choose how and what they write strengthens motivation, provides purpose and gives the writer a clear and specific audience.</a:t>
            </a:r>
          </a:p>
          <a:p>
            <a:pPr>
              <a:lnSpc>
                <a:spcPct val="80000"/>
              </a:lnSpc>
            </a:pPr>
            <a:endParaRPr lang="en-AU" sz="1000"/>
          </a:p>
          <a:p>
            <a:pPr>
              <a:lnSpc>
                <a:spcPct val="80000"/>
              </a:lnSpc>
            </a:pPr>
            <a:r>
              <a:rPr lang="en-AU" sz="1000"/>
              <a:t>Feedback from teacher and peers is vital to the writer. This can happen in share time as well as during roving conferences and small teaching groups. It can provide focus to the writer and direct their thinking. Feedback from the teacher demonstrates the qualities that he values in a text and in a writer.</a:t>
            </a:r>
          </a:p>
          <a:p>
            <a:pPr>
              <a:lnSpc>
                <a:spcPct val="80000"/>
              </a:lnSpc>
            </a:pPr>
            <a:endParaRPr lang="en-AU" sz="1000"/>
          </a:p>
          <a:p>
            <a:pPr>
              <a:lnSpc>
                <a:spcPct val="80000"/>
              </a:lnSpc>
            </a:pPr>
            <a:r>
              <a:rPr lang="en-AU" sz="1000"/>
              <a:t>Modelling is a powerful teaching tool and gives you the opportunity to write in a range of text types. You can articulate your thoughts, demonstrate effective strategies and articulate the thinking behind writing. You can model the writing of a text or how to make improvements on that text.</a:t>
            </a:r>
          </a:p>
          <a:p>
            <a:pPr>
              <a:lnSpc>
                <a:spcPct val="80000"/>
              </a:lnSpc>
            </a:pPr>
            <a:endParaRPr lang="en-AU" sz="1000"/>
          </a:p>
          <a:p>
            <a:pPr>
              <a:lnSpc>
                <a:spcPct val="80000"/>
              </a:lnSpc>
            </a:pPr>
            <a:r>
              <a:rPr lang="en-AU" sz="1000"/>
              <a:t>As teachers we must believe that all children can succeed and that we have high expectations for success within our classrooms. Having high expectations of our students demonstrates to them that we have confidence in their ability to succeed as a writer.</a:t>
            </a:r>
          </a:p>
          <a:p>
            <a:pPr>
              <a:lnSpc>
                <a:spcPct val="80000"/>
              </a:lnSpc>
            </a:pPr>
            <a:endParaRPr lang="en-AU" sz="1000"/>
          </a:p>
          <a:p>
            <a:pPr>
              <a:lnSpc>
                <a:spcPct val="80000"/>
              </a:lnSpc>
            </a:pPr>
            <a:r>
              <a:rPr lang="en-AU" sz="1000"/>
              <a:t>The structure of the EY approach allows for a highly predictable routine which provides a sense of security to the students. It communicates clear expectations and set processes for problem solving and access to resources.</a:t>
            </a:r>
          </a:p>
          <a:p>
            <a:pPr>
              <a:lnSpc>
                <a:spcPct val="80000"/>
              </a:lnSpc>
            </a:pPr>
            <a:endParaRPr lang="en-AU" sz="1000"/>
          </a:p>
          <a:p>
            <a:pPr>
              <a:lnSpc>
                <a:spcPct val="80000"/>
              </a:lnSpc>
            </a:pPr>
            <a:r>
              <a:rPr lang="en-AU" sz="1000"/>
              <a:t>Through modelling all stages of the writing process, teachers demonstrate to students how to evaluate their own writing by knowing what their text is about, what stage they are up to, what they want to write next and where they need help.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1143000" y="685800"/>
            <a:ext cx="4572000" cy="3429000"/>
          </a:xfrm>
          <a:ln/>
        </p:spPr>
      </p:sp>
      <p:sp>
        <p:nvSpPr>
          <p:cNvPr id="143363" name="Rectangle 3"/>
          <p:cNvSpPr>
            <a:spLocks noGrp="1" noChangeArrowheads="1"/>
          </p:cNvSpPr>
          <p:nvPr>
            <p:ph type="body" idx="1"/>
          </p:nvPr>
        </p:nvSpPr>
        <p:spPr>
          <a:xfrm>
            <a:off x="685480" y="4344607"/>
            <a:ext cx="5487041" cy="4113556"/>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1143000" y="685800"/>
            <a:ext cx="4572000" cy="3429000"/>
          </a:xfrm>
          <a:ln/>
        </p:spPr>
      </p:sp>
      <p:sp>
        <p:nvSpPr>
          <p:cNvPr id="89091" name="Rectangle 3"/>
          <p:cNvSpPr>
            <a:spLocks noGrp="1" noChangeArrowheads="1"/>
          </p:cNvSpPr>
          <p:nvPr>
            <p:ph type="body" idx="1"/>
          </p:nvPr>
        </p:nvSpPr>
        <p:spPr/>
        <p:txBody>
          <a:bodyPr/>
          <a:lstStyle/>
          <a:p>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6746358B-679E-460C-BA6B-E6CAF70B2D7C}" type="slidenum">
              <a:rPr lang="en-US"/>
              <a:pPr/>
              <a:t>14</a:t>
            </a:fld>
            <a:endParaRPr lang="en-US"/>
          </a:p>
        </p:txBody>
      </p:sp>
      <p:sp>
        <p:nvSpPr>
          <p:cNvPr id="178178" name="Rectangle 2"/>
          <p:cNvSpPr>
            <a:spLocks noGrp="1" noRot="1" noChangeAspect="1" noChangeArrowheads="1" noTextEdit="1"/>
          </p:cNvSpPr>
          <p:nvPr>
            <p:ph type="sldImg"/>
          </p:nvPr>
        </p:nvSpPr>
        <p:spPr>
          <a:xfrm>
            <a:off x="1143000" y="685800"/>
            <a:ext cx="4572000" cy="3429000"/>
          </a:xfrm>
          <a:ln/>
        </p:spPr>
      </p:sp>
      <p:sp>
        <p:nvSpPr>
          <p:cNvPr id="178179" name="Rectangle 3"/>
          <p:cNvSpPr>
            <a:spLocks noGrp="1"/>
          </p:cNvSpPr>
          <p:nvPr>
            <p:ph type="body" idx="1"/>
          </p:nvPr>
        </p:nvSpPr>
        <p:spPr/>
        <p:txBody>
          <a:bodyPr/>
          <a:lstStyle/>
          <a:p>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6325F280-9F9D-4034-8459-A72A3B9F4514}" type="slidenum">
              <a:rPr lang="en-US"/>
              <a:pPr/>
              <a:t>15</a:t>
            </a:fld>
            <a:endParaRPr lang="en-US"/>
          </a:p>
        </p:txBody>
      </p:sp>
      <p:sp>
        <p:nvSpPr>
          <p:cNvPr id="182274" name="Rectangle 2"/>
          <p:cNvSpPr>
            <a:spLocks noGrp="1" noRot="1" noChangeAspect="1" noChangeArrowheads="1" noTextEdit="1"/>
          </p:cNvSpPr>
          <p:nvPr>
            <p:ph type="sldImg"/>
          </p:nvPr>
        </p:nvSpPr>
        <p:spPr>
          <a:xfrm>
            <a:off x="925719" y="685838"/>
            <a:ext cx="5006564" cy="3429182"/>
          </a:xfrm>
          <a:ln/>
        </p:spPr>
      </p:sp>
      <p:sp>
        <p:nvSpPr>
          <p:cNvPr id="182275" name="Rectangle 3"/>
          <p:cNvSpPr>
            <a:spLocks noGrp="1"/>
          </p:cNvSpPr>
          <p:nvPr>
            <p:ph type="body" idx="1"/>
          </p:nvPr>
        </p:nvSpPr>
        <p:spPr/>
        <p:txBody>
          <a:bodyPr/>
          <a:lstStyle/>
          <a:p>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B246AA28-75F8-4438-BF1D-312617C8AF6E}" type="slidenum">
              <a:rPr lang="en-US"/>
              <a:pPr/>
              <a:t>16</a:t>
            </a:fld>
            <a:endParaRPr lang="en-US"/>
          </a:p>
        </p:txBody>
      </p:sp>
      <p:sp>
        <p:nvSpPr>
          <p:cNvPr id="183298" name="Rectangle 2"/>
          <p:cNvSpPr>
            <a:spLocks noGrp="1" noRot="1" noChangeAspect="1" noChangeArrowheads="1" noTextEdit="1"/>
          </p:cNvSpPr>
          <p:nvPr>
            <p:ph type="sldImg"/>
          </p:nvPr>
        </p:nvSpPr>
        <p:spPr>
          <a:xfrm>
            <a:off x="1143000" y="685800"/>
            <a:ext cx="4572000" cy="3429000"/>
          </a:xfrm>
          <a:ln/>
        </p:spPr>
      </p:sp>
      <p:sp>
        <p:nvSpPr>
          <p:cNvPr id="183299" name="Rectangle 3"/>
          <p:cNvSpPr>
            <a:spLocks noGrp="1"/>
          </p:cNvSpPr>
          <p:nvPr>
            <p:ph type="body" idx="1"/>
          </p:nvPr>
        </p:nvSpPr>
        <p:spPr/>
        <p:txBody>
          <a:bodyPr/>
          <a:lstStyle/>
          <a:p>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A99E3EAE-5314-4E11-870B-64244FD7EDBF}" type="slidenum">
              <a:rPr lang="en-US"/>
              <a:pPr/>
              <a:t>17</a:t>
            </a:fld>
            <a:endParaRPr lang="en-US"/>
          </a:p>
        </p:txBody>
      </p:sp>
      <p:sp>
        <p:nvSpPr>
          <p:cNvPr id="184322" name="Rectangle 2"/>
          <p:cNvSpPr>
            <a:spLocks noGrp="1" noRot="1" noChangeAspect="1" noChangeArrowheads="1" noTextEdit="1"/>
          </p:cNvSpPr>
          <p:nvPr>
            <p:ph type="sldImg"/>
          </p:nvPr>
        </p:nvSpPr>
        <p:spPr>
          <a:xfrm>
            <a:off x="1143000" y="685800"/>
            <a:ext cx="4572000" cy="3429000"/>
          </a:xfrm>
          <a:ln/>
        </p:spPr>
      </p:sp>
      <p:sp>
        <p:nvSpPr>
          <p:cNvPr id="184323" name="Rectangle 3"/>
          <p:cNvSpPr>
            <a:spLocks noGrp="1"/>
          </p:cNvSpPr>
          <p:nvPr>
            <p:ph type="body" idx="1"/>
          </p:nvPr>
        </p:nvSpPr>
        <p:spPr/>
        <p:txBody>
          <a:bodyPr/>
          <a:lstStyle/>
          <a:p>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CFC37BF2-28B1-4220-B48E-E8CC336ABC2B}" type="slidenum">
              <a:rPr lang="en-US"/>
              <a:pPr/>
              <a:t>18</a:t>
            </a:fld>
            <a:endParaRPr lang="en-US"/>
          </a:p>
        </p:txBody>
      </p:sp>
      <p:sp>
        <p:nvSpPr>
          <p:cNvPr id="185346" name="Rectangle 2"/>
          <p:cNvSpPr>
            <a:spLocks noGrp="1" noRot="1" noChangeAspect="1" noChangeArrowheads="1" noTextEdit="1"/>
          </p:cNvSpPr>
          <p:nvPr>
            <p:ph type="sldImg"/>
          </p:nvPr>
        </p:nvSpPr>
        <p:spPr>
          <a:xfrm>
            <a:off x="1143000" y="685800"/>
            <a:ext cx="4572000" cy="3429000"/>
          </a:xfrm>
          <a:ln/>
        </p:spPr>
      </p:sp>
      <p:sp>
        <p:nvSpPr>
          <p:cNvPr id="185347" name="Rectangle 3"/>
          <p:cNvSpPr>
            <a:spLocks noGrp="1"/>
          </p:cNvSpPr>
          <p:nvPr>
            <p:ph type="body" idx="1"/>
          </p:nvPr>
        </p:nvSpPr>
        <p:spPr/>
        <p:txBody>
          <a:bodyPr/>
          <a:lstStyle/>
          <a:p>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2989748-1E44-4944-B968-4D7F7989773A}" type="datetimeFigureOut">
              <a:rPr lang="en-US" smtClean="0"/>
              <a:pPr/>
              <a:t>10/21/2009</a:t>
            </a:fld>
            <a:endParaRPr lang="en-AU"/>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AU"/>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76165CA-9A8B-459F-9149-4AFBAC1F3AF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82989748-1E44-4944-B968-4D7F7989773A}" type="datetimeFigureOut">
              <a:rPr lang="en-US" smtClean="0"/>
              <a:pPr/>
              <a:t>10/21/2009</a:t>
            </a:fld>
            <a:endParaRPr lang="en-AU"/>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AU"/>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A76165CA-9A8B-459F-9149-4AFBAC1F3AF7}" type="slidenum">
              <a:rPr lang="en-AU" smtClean="0"/>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6858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101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1371600" y="6248400"/>
            <a:ext cx="1905000" cy="457200"/>
          </a:xfrm>
        </p:spPr>
        <p:txBody>
          <a:bodyPr/>
          <a:lstStyle>
            <a:lvl1pPr>
              <a:defRPr/>
            </a:lvl1pPr>
          </a:lstStyle>
          <a:p>
            <a:endParaRPr lang="en-AU"/>
          </a:p>
        </p:txBody>
      </p:sp>
      <p:sp>
        <p:nvSpPr>
          <p:cNvPr id="6" name="Footer Placeholder 5"/>
          <p:cNvSpPr>
            <a:spLocks noGrp="1"/>
          </p:cNvSpPr>
          <p:nvPr>
            <p:ph type="ftr" sz="quarter" idx="11"/>
          </p:nvPr>
        </p:nvSpPr>
        <p:spPr>
          <a:xfrm>
            <a:off x="3556000" y="6248400"/>
            <a:ext cx="2895600" cy="457200"/>
          </a:xfrm>
        </p:spPr>
        <p:txBody>
          <a:bodyPr/>
          <a:lstStyle>
            <a:lvl1pPr>
              <a:defRPr/>
            </a:lvl1pPr>
          </a:lstStyle>
          <a:p>
            <a:endParaRPr lang="en-AU"/>
          </a:p>
        </p:txBody>
      </p:sp>
      <p:sp>
        <p:nvSpPr>
          <p:cNvPr id="7" name="Slide Number Placeholder 6"/>
          <p:cNvSpPr>
            <a:spLocks noGrp="1"/>
          </p:cNvSpPr>
          <p:nvPr>
            <p:ph type="sldNum" sz="quarter" idx="12"/>
          </p:nvPr>
        </p:nvSpPr>
        <p:spPr>
          <a:xfrm>
            <a:off x="6718300" y="6248400"/>
            <a:ext cx="1905000" cy="457200"/>
          </a:xfrm>
        </p:spPr>
        <p:txBody>
          <a:bodyPr/>
          <a:lstStyle>
            <a:lvl1pPr>
              <a:defRPr/>
            </a:lvl1pPr>
          </a:lstStyle>
          <a:p>
            <a:fld id="{A6DC6FD1-63BA-4772-94D8-B9EA639DC771}" type="slidenum">
              <a:rPr lang="en-AU"/>
              <a:pPr/>
              <a:t>‹#›</a:t>
            </a:fld>
            <a:endParaRPr lang="en-AU"/>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5" name="Footer Placeholder 4"/>
          <p:cNvSpPr>
            <a:spLocks noGrp="1"/>
          </p:cNvSpPr>
          <p:nvPr>
            <p:ph type="ftr" sz="quarter" idx="11"/>
          </p:nvPr>
        </p:nvSpPr>
        <p:spPr/>
        <p:txBody>
          <a:bodyPr/>
          <a:lstStyle>
            <a:extLst/>
          </a:lstStyle>
          <a:p>
            <a:endParaRPr lang="en-AU"/>
          </a:p>
        </p:txBody>
      </p:sp>
      <p:sp>
        <p:nvSpPr>
          <p:cNvPr id="6" name="Slide Number Placeholder 5"/>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2989748-1E44-4944-B968-4D7F7989773A}" type="datetimeFigureOut">
              <a:rPr lang="en-US" smtClean="0"/>
              <a:pPr/>
              <a:t>10/21/2009</a:t>
            </a:fld>
            <a:endParaRPr lang="en-AU"/>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AU"/>
          </a:p>
        </p:txBody>
      </p:sp>
      <p:sp>
        <p:nvSpPr>
          <p:cNvPr id="6" name="Slide Number Placeholder 5"/>
          <p:cNvSpPr>
            <a:spLocks noGrp="1"/>
          </p:cNvSpPr>
          <p:nvPr>
            <p:ph type="sldNum" sz="quarter" idx="12"/>
          </p:nvPr>
        </p:nvSpPr>
        <p:spPr>
          <a:xfrm>
            <a:off x="6733952" y="6555112"/>
            <a:ext cx="588336" cy="228600"/>
          </a:xfrm>
        </p:spPr>
        <p:txBody>
          <a:bodyPr/>
          <a:lstStyle>
            <a:extLst/>
          </a:lstStyle>
          <a:p>
            <a:fld id="{A76165CA-9A8B-459F-9149-4AFBAC1F3AF7}"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8" name="Footer Placeholder 7"/>
          <p:cNvSpPr>
            <a:spLocks noGrp="1"/>
          </p:cNvSpPr>
          <p:nvPr>
            <p:ph type="ftr" sz="quarter" idx="11"/>
          </p:nvPr>
        </p:nvSpPr>
        <p:spPr/>
        <p:txBody>
          <a:bodyPr/>
          <a:lstStyle>
            <a:extLst/>
          </a:lstStyle>
          <a:p>
            <a:endParaRPr lang="en-AU"/>
          </a:p>
        </p:txBody>
      </p:sp>
      <p:sp>
        <p:nvSpPr>
          <p:cNvPr id="9" name="Slide Number Placeholder 8"/>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4" name="Footer Placeholder 3"/>
          <p:cNvSpPr>
            <a:spLocks noGrp="1"/>
          </p:cNvSpPr>
          <p:nvPr>
            <p:ph type="ftr" sz="quarter" idx="11"/>
          </p:nvPr>
        </p:nvSpPr>
        <p:spPr/>
        <p:txBody>
          <a:bodyPr/>
          <a:lstStyle>
            <a:extLst/>
          </a:lstStyle>
          <a:p>
            <a:endParaRPr lang="en-AU"/>
          </a:p>
        </p:txBody>
      </p:sp>
      <p:sp>
        <p:nvSpPr>
          <p:cNvPr id="5" name="Slide Number Placeholder 4"/>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82989748-1E44-4944-B968-4D7F7989773A}" type="datetimeFigureOut">
              <a:rPr lang="en-US" smtClean="0"/>
              <a:pPr/>
              <a:t>10/21/2009</a:t>
            </a:fld>
            <a:endParaRPr lang="en-AU"/>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AU"/>
          </a:p>
        </p:txBody>
      </p:sp>
      <p:sp>
        <p:nvSpPr>
          <p:cNvPr id="4" name="Slide Number Placeholder 3"/>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82989748-1E44-4944-B968-4D7F7989773A}" type="datetimeFigureOut">
              <a:rPr lang="en-US" smtClean="0"/>
              <a:pPr/>
              <a:t>10/21/2009</a:t>
            </a:fld>
            <a:endParaRPr lang="en-AU"/>
          </a:p>
        </p:txBody>
      </p:sp>
      <p:sp>
        <p:nvSpPr>
          <p:cNvPr id="6" name="Footer Placeholder 5"/>
          <p:cNvSpPr>
            <a:spLocks noGrp="1"/>
          </p:cNvSpPr>
          <p:nvPr>
            <p:ph type="ftr" sz="quarter" idx="11"/>
          </p:nvPr>
        </p:nvSpPr>
        <p:spPr/>
        <p:txBody>
          <a:bodyPr/>
          <a:lstStyle>
            <a:extLst/>
          </a:lstStyle>
          <a:p>
            <a:endParaRPr lang="en-AU"/>
          </a:p>
        </p:txBody>
      </p:sp>
      <p:sp>
        <p:nvSpPr>
          <p:cNvPr id="7" name="Slide Number Placeholder 6"/>
          <p:cNvSpPr>
            <a:spLocks noGrp="1"/>
          </p:cNvSpPr>
          <p:nvPr>
            <p:ph type="sldNum" sz="quarter" idx="12"/>
          </p:nvPr>
        </p:nvSpPr>
        <p:spPr/>
        <p:txBody>
          <a:bodyPr/>
          <a:lstStyle>
            <a:extLst/>
          </a:lstStyle>
          <a:p>
            <a:fld id="{A76165CA-9A8B-459F-9149-4AFBAC1F3AF7}" type="slidenum">
              <a:rPr lang="en-AU" smtClean="0"/>
              <a:pPr/>
              <a:t>‹#›</a:t>
            </a:fld>
            <a:endParaRPr lang="en-AU"/>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82989748-1E44-4944-B968-4D7F7989773A}" type="datetimeFigureOut">
              <a:rPr lang="en-US" smtClean="0"/>
              <a:pPr/>
              <a:t>10/21/2009</a:t>
            </a:fld>
            <a:endParaRPr lang="en-AU"/>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AU"/>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76165CA-9A8B-459F-9149-4AFBAC1F3AF7}"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8.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28.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7554" y="2714620"/>
            <a:ext cx="5105400" cy="2868168"/>
          </a:xfrm>
        </p:spPr>
        <p:txBody>
          <a:bodyPr>
            <a:noAutofit/>
          </a:bodyPr>
          <a:lstStyle/>
          <a:p>
            <a:r>
              <a:rPr lang="en-AU" sz="7200" dirty="0" smtClean="0"/>
              <a:t/>
            </a:r>
            <a:br>
              <a:rPr lang="en-AU" sz="7200" dirty="0" smtClean="0"/>
            </a:br>
            <a:r>
              <a:rPr lang="en-AU" sz="7200" dirty="0" smtClean="0"/>
              <a:t>Why teach spelling?</a:t>
            </a:r>
            <a:br>
              <a:rPr lang="en-AU" sz="7200" dirty="0" smtClean="0"/>
            </a:br>
            <a:r>
              <a:rPr lang="en-AU" sz="2400" dirty="0" smtClean="0"/>
              <a:t>Timor </a:t>
            </a:r>
            <a:r>
              <a:rPr lang="en-AU" sz="2400" dirty="0" err="1" smtClean="0"/>
              <a:t>ps</a:t>
            </a:r>
            <a:r>
              <a:rPr lang="en-AU" sz="2400" dirty="0" smtClean="0"/>
              <a:t/>
            </a:r>
            <a:br>
              <a:rPr lang="en-AU" sz="2400" dirty="0" smtClean="0"/>
            </a:br>
            <a:r>
              <a:rPr lang="en-AU" sz="2400" dirty="0" err="1" smtClean="0"/>
              <a:t>october</a:t>
            </a:r>
            <a:r>
              <a:rPr lang="en-AU" sz="2400" dirty="0" smtClean="0"/>
              <a:t>, 2009</a:t>
            </a:r>
            <a:endParaRPr lang="en-AU" sz="24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accent5">
            <a:lumMod val="60000"/>
            <a:lumOff val="40000"/>
          </a:schemeClr>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404813"/>
            <a:ext cx="9144000" cy="5500687"/>
            <a:chOff x="0" y="255"/>
            <a:chExt cx="5760" cy="3465"/>
          </a:xfrm>
        </p:grpSpPr>
        <p:grpSp>
          <p:nvGrpSpPr>
            <p:cNvPr id="3" name="Group 3"/>
            <p:cNvGrpSpPr>
              <a:grpSpLocks/>
            </p:cNvGrpSpPr>
            <p:nvPr/>
          </p:nvGrpSpPr>
          <p:grpSpPr bwMode="auto">
            <a:xfrm>
              <a:off x="1631" y="480"/>
              <a:ext cx="2700" cy="2633"/>
              <a:chOff x="1631" y="480"/>
              <a:chExt cx="2700" cy="2633"/>
            </a:xfrm>
          </p:grpSpPr>
          <p:sp>
            <p:nvSpPr>
              <p:cNvPr id="142340" name="Text Box 4">
                <a:hlinkClick r:id="rId3" action="ppaction://hlinksldjump"/>
              </p:cNvPr>
              <p:cNvSpPr txBox="1">
                <a:spLocks noChangeAspect="1" noChangeArrowheads="1"/>
              </p:cNvSpPr>
              <p:nvPr/>
            </p:nvSpPr>
            <p:spPr bwMode="auto">
              <a:xfrm>
                <a:off x="3424" y="1253"/>
                <a:ext cx="907" cy="652"/>
              </a:xfrm>
              <a:prstGeom prst="rect">
                <a:avLst/>
              </a:prstGeom>
              <a:noFill/>
              <a:ln w="9525" algn="ctr">
                <a:noFill/>
                <a:miter lim="800000"/>
                <a:headEnd/>
                <a:tailEnd/>
              </a:ln>
              <a:effectLst/>
            </p:spPr>
            <p:txBody>
              <a:bodyPr lIns="18000" tIns="18000" rIns="18000" bIns="18000" anchor="ctr"/>
              <a:lstStyle/>
              <a:p>
                <a:pPr algn="ctr" eaLnBrk="0" hangingPunct="0"/>
                <a:r>
                  <a:rPr lang="en-AU" sz="1300">
                    <a:solidFill>
                      <a:srgbClr val="FAFFF7"/>
                    </a:solidFill>
                  </a:rPr>
                  <a:t>Building</a:t>
                </a:r>
              </a:p>
              <a:p>
                <a:pPr algn="ctr" eaLnBrk="0" hangingPunct="0"/>
                <a:r>
                  <a:rPr lang="en-AU" sz="1300">
                    <a:solidFill>
                      <a:srgbClr val="FAFFF7"/>
                    </a:solidFill>
                  </a:rPr>
                  <a:t>Leadership</a:t>
                </a:r>
              </a:p>
              <a:p>
                <a:pPr algn="ctr" eaLnBrk="0" hangingPunct="0"/>
                <a:r>
                  <a:rPr lang="en-AU" sz="1300">
                    <a:solidFill>
                      <a:srgbClr val="FAFFF7"/>
                    </a:solidFill>
                  </a:rPr>
                  <a:t>Capacity</a:t>
                </a:r>
                <a:endParaRPr lang="en-AU"/>
              </a:p>
            </p:txBody>
          </p:sp>
          <p:grpSp>
            <p:nvGrpSpPr>
              <p:cNvPr id="4" name="Group 5"/>
              <p:cNvGrpSpPr>
                <a:grpSpLocks/>
              </p:cNvGrpSpPr>
              <p:nvPr/>
            </p:nvGrpSpPr>
            <p:grpSpPr bwMode="auto">
              <a:xfrm>
                <a:off x="2212" y="1162"/>
                <a:ext cx="1436" cy="1348"/>
                <a:chOff x="2443" y="1769"/>
                <a:chExt cx="881" cy="827"/>
              </a:xfrm>
            </p:grpSpPr>
            <p:sp>
              <p:nvSpPr>
                <p:cNvPr id="142342" name="Oval 6">
                  <a:hlinkClick r:id="rId4" action="ppaction://hlinksldjump"/>
                </p:cNvPr>
                <p:cNvSpPr>
                  <a:spLocks noChangeAspect="1" noChangeArrowheads="1"/>
                </p:cNvSpPr>
                <p:nvPr/>
              </p:nvSpPr>
              <p:spPr bwMode="auto">
                <a:xfrm>
                  <a:off x="2443" y="1769"/>
                  <a:ext cx="881" cy="827"/>
                </a:xfrm>
                <a:prstGeom prst="ellipse">
                  <a:avLst/>
                </a:prstGeom>
                <a:solidFill>
                  <a:srgbClr val="003300"/>
                </a:solidFill>
                <a:ln w="9525" algn="ctr">
                  <a:solidFill>
                    <a:srgbClr val="003300"/>
                  </a:solidFill>
                  <a:round/>
                  <a:headEnd/>
                  <a:tailEnd/>
                </a:ln>
                <a:effectLst/>
              </p:spPr>
              <p:txBody>
                <a:bodyPr anchor="ctr"/>
                <a:lstStyle/>
                <a:p>
                  <a:endParaRPr lang="en-AU"/>
                </a:p>
              </p:txBody>
            </p:sp>
            <p:sp>
              <p:nvSpPr>
                <p:cNvPr id="142343" name="Text Box 7">
                  <a:hlinkClick r:id="rId4" action="ppaction://hlinksldjump"/>
                </p:cNvPr>
                <p:cNvSpPr txBox="1">
                  <a:spLocks noChangeAspect="1" noChangeArrowheads="1"/>
                </p:cNvSpPr>
                <p:nvPr/>
              </p:nvSpPr>
              <p:spPr bwMode="auto">
                <a:xfrm>
                  <a:off x="2513" y="1933"/>
                  <a:ext cx="766" cy="425"/>
                </a:xfrm>
                <a:prstGeom prst="rect">
                  <a:avLst/>
                </a:prstGeom>
                <a:noFill/>
                <a:ln w="9525" algn="ctr">
                  <a:noFill/>
                  <a:miter lim="800000"/>
                  <a:headEnd/>
                  <a:tailEnd/>
                </a:ln>
                <a:effectLst/>
              </p:spPr>
              <p:txBody>
                <a:bodyPr lIns="18000" tIns="18000" rIns="18000" bIns="18000" anchor="ctr"/>
                <a:lstStyle/>
                <a:p>
                  <a:pPr algn="ctr" eaLnBrk="0" hangingPunct="0"/>
                  <a:r>
                    <a:rPr lang="en-AU" b="1">
                      <a:solidFill>
                        <a:srgbClr val="FAFFF7"/>
                      </a:solidFill>
                    </a:rPr>
                    <a:t>Moral</a:t>
                  </a:r>
                  <a:br>
                    <a:rPr lang="en-AU" b="1">
                      <a:solidFill>
                        <a:srgbClr val="FAFFF7"/>
                      </a:solidFill>
                    </a:rPr>
                  </a:br>
                  <a:r>
                    <a:rPr lang="en-AU" b="1">
                      <a:solidFill>
                        <a:srgbClr val="FAFFF7"/>
                      </a:solidFill>
                    </a:rPr>
                    <a:t>Purpose</a:t>
                  </a:r>
                  <a:endParaRPr lang="en-AU"/>
                </a:p>
              </p:txBody>
            </p:sp>
          </p:grpSp>
          <p:sp>
            <p:nvSpPr>
              <p:cNvPr id="142344" name="AutoShape 8"/>
              <p:cNvSpPr>
                <a:spLocks noChangeAspect="1" noChangeArrowheads="1"/>
              </p:cNvSpPr>
              <p:nvPr/>
            </p:nvSpPr>
            <p:spPr bwMode="auto">
              <a:xfrm rot="-10801349">
                <a:off x="1631" y="505"/>
                <a:ext cx="2610" cy="2608"/>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anchor="ctr"/>
              <a:lstStyle/>
              <a:p>
                <a:endParaRPr lang="en-AU"/>
              </a:p>
            </p:txBody>
          </p:sp>
          <p:sp>
            <p:nvSpPr>
              <p:cNvPr id="142345" name="Text Box 9">
                <a:hlinkClick r:id="rId5" action="ppaction://hlinksldjump"/>
              </p:cNvPr>
              <p:cNvSpPr txBox="1">
                <a:spLocks noChangeAspect="1" noChangeArrowheads="1"/>
              </p:cNvSpPr>
              <p:nvPr/>
            </p:nvSpPr>
            <p:spPr bwMode="auto">
              <a:xfrm>
                <a:off x="2091" y="2460"/>
                <a:ext cx="1669" cy="621"/>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Professional</a:t>
                </a:r>
              </a:p>
              <a:p>
                <a:pPr algn="ctr" eaLnBrk="0" hangingPunct="0"/>
                <a:r>
                  <a:rPr lang="en-AU" sz="1400" b="1">
                    <a:solidFill>
                      <a:srgbClr val="000000"/>
                    </a:solidFill>
                  </a:rPr>
                  <a:t>Learning</a:t>
                </a:r>
                <a:endParaRPr lang="en-AU"/>
              </a:p>
            </p:txBody>
          </p:sp>
          <p:sp>
            <p:nvSpPr>
              <p:cNvPr id="142346" name="AutoShape 10"/>
              <p:cNvSpPr>
                <a:spLocks noChangeAspect="1" noChangeArrowheads="1"/>
              </p:cNvSpPr>
              <p:nvPr/>
            </p:nvSpPr>
            <p:spPr bwMode="auto">
              <a:xfrm rot="3587202">
                <a:off x="1632" y="505"/>
                <a:ext cx="2608" cy="2608"/>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rot="10800000" vert="eaVert" anchor="ctr"/>
              <a:lstStyle/>
              <a:p>
                <a:pPr algn="ctr" eaLnBrk="0" hangingPunct="0"/>
                <a:endParaRPr lang="en-AU">
                  <a:solidFill>
                    <a:srgbClr val="000000"/>
                  </a:solidFill>
                </a:endParaRPr>
              </a:p>
              <a:p>
                <a:pPr algn="ctr" eaLnBrk="0" hangingPunct="0"/>
                <a:endParaRPr lang="en-AU"/>
              </a:p>
            </p:txBody>
          </p:sp>
          <p:sp>
            <p:nvSpPr>
              <p:cNvPr id="142347" name="Text Box 11">
                <a:hlinkClick r:id="rId6" action="ppaction://hlinksldjump"/>
              </p:cNvPr>
              <p:cNvSpPr txBox="1">
                <a:spLocks noChangeAspect="1" noChangeArrowheads="1"/>
              </p:cNvSpPr>
              <p:nvPr/>
            </p:nvSpPr>
            <p:spPr bwMode="auto">
              <a:xfrm rot="-17930555">
                <a:off x="2763" y="1196"/>
                <a:ext cx="1894" cy="461"/>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Precision</a:t>
                </a:r>
                <a:endParaRPr lang="en-AU"/>
              </a:p>
            </p:txBody>
          </p:sp>
          <p:grpSp>
            <p:nvGrpSpPr>
              <p:cNvPr id="5" name="Group 12"/>
              <p:cNvGrpSpPr>
                <a:grpSpLocks/>
              </p:cNvGrpSpPr>
              <p:nvPr/>
            </p:nvGrpSpPr>
            <p:grpSpPr bwMode="auto">
              <a:xfrm>
                <a:off x="1631" y="505"/>
                <a:ext cx="2610" cy="2608"/>
                <a:chOff x="2096" y="1362"/>
                <a:chExt cx="1601" cy="1600"/>
              </a:xfrm>
            </p:grpSpPr>
            <p:sp>
              <p:nvSpPr>
                <p:cNvPr id="142349" name="AutoShape 13"/>
                <p:cNvSpPr>
                  <a:spLocks noChangeAspect="1" noChangeArrowheads="1"/>
                </p:cNvSpPr>
                <p:nvPr/>
              </p:nvSpPr>
              <p:spPr bwMode="auto">
                <a:xfrm rot="-3591720">
                  <a:off x="2097" y="1361"/>
                  <a:ext cx="1600" cy="1601"/>
                </a:xfrm>
                <a:custGeom>
                  <a:avLst/>
                  <a:gdLst>
                    <a:gd name="G0" fmla="+- 5246 0 0"/>
                    <a:gd name="G1" fmla="+- -9842859 0 0"/>
                    <a:gd name="G2" fmla="+- 0 0 -9842859"/>
                    <a:gd name="T0" fmla="*/ 0 256 1"/>
                    <a:gd name="T1" fmla="*/ 180 256 1"/>
                    <a:gd name="G3" fmla="+- -9842859 T0 T1"/>
                    <a:gd name="T2" fmla="*/ 0 256 1"/>
                    <a:gd name="T3" fmla="*/ 90 256 1"/>
                    <a:gd name="G4" fmla="+- -9842859 T2 T3"/>
                    <a:gd name="G5" fmla="*/ G4 2 1"/>
                    <a:gd name="T4" fmla="*/ 90 256 1"/>
                    <a:gd name="T5" fmla="*/ 0 256 1"/>
                    <a:gd name="G6" fmla="+- -9842859 T4 T5"/>
                    <a:gd name="G7" fmla="*/ G6 2 1"/>
                    <a:gd name="G8" fmla="abs -984285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246"/>
                    <a:gd name="G18" fmla="*/ 5246 1 2"/>
                    <a:gd name="G19" fmla="+- G18 5400 0"/>
                    <a:gd name="G20" fmla="cos G19 -9842859"/>
                    <a:gd name="G21" fmla="sin G19 -9842859"/>
                    <a:gd name="G22" fmla="+- G20 10800 0"/>
                    <a:gd name="G23" fmla="+- G21 10800 0"/>
                    <a:gd name="G24" fmla="+- 10800 0 G20"/>
                    <a:gd name="G25" fmla="+- 5246 10800 0"/>
                    <a:gd name="G26" fmla="?: G9 G17 G25"/>
                    <a:gd name="G27" fmla="?: G9 0 21600"/>
                    <a:gd name="G28" fmla="cos 10800 -9842859"/>
                    <a:gd name="G29" fmla="sin 10800 -9842859"/>
                    <a:gd name="G30" fmla="sin 5246 -9842859"/>
                    <a:gd name="G31" fmla="+- G28 10800 0"/>
                    <a:gd name="G32" fmla="+- G29 10800 0"/>
                    <a:gd name="G33" fmla="+- G30 10800 0"/>
                    <a:gd name="G34" fmla="?: G4 0 G31"/>
                    <a:gd name="G35" fmla="?: -9842859 G34 0"/>
                    <a:gd name="G36" fmla="?: G6 G35 G31"/>
                    <a:gd name="G37" fmla="+- 21600 0 G36"/>
                    <a:gd name="G38" fmla="?: G4 0 G33"/>
                    <a:gd name="G39" fmla="?: -9842859 G38 G32"/>
                    <a:gd name="G40" fmla="?: G6 G39 0"/>
                    <a:gd name="G41" fmla="?: G4 G32 21600"/>
                    <a:gd name="G42" fmla="?: G6 G41 G33"/>
                    <a:gd name="T12" fmla="*/ 10800 w 21600"/>
                    <a:gd name="T13" fmla="*/ 0 h 21600"/>
                    <a:gd name="T14" fmla="*/ 3838 w 21600"/>
                    <a:gd name="T15" fmla="*/ 6811 h 21600"/>
                    <a:gd name="T16" fmla="*/ 10800 w 21600"/>
                    <a:gd name="T17" fmla="*/ 5554 h 21600"/>
                    <a:gd name="T18" fmla="*/ 17762 w 21600"/>
                    <a:gd name="T19" fmla="*/ 681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248" y="8192"/>
                      </a:moveTo>
                      <a:cubicBezTo>
                        <a:pt x="7182" y="6560"/>
                        <a:pt x="8919" y="5553"/>
                        <a:pt x="10800" y="5554"/>
                      </a:cubicBezTo>
                      <a:cubicBezTo>
                        <a:pt x="12680" y="5554"/>
                        <a:pt x="14417" y="6560"/>
                        <a:pt x="15351" y="8192"/>
                      </a:cubicBezTo>
                      <a:lnTo>
                        <a:pt x="20170" y="5431"/>
                      </a:lnTo>
                      <a:cubicBezTo>
                        <a:pt x="18246" y="2072"/>
                        <a:pt x="14671" y="-1"/>
                        <a:pt x="10799" y="0"/>
                      </a:cubicBezTo>
                      <a:cubicBezTo>
                        <a:pt x="6928" y="0"/>
                        <a:pt x="3353" y="2072"/>
                        <a:pt x="1429" y="5431"/>
                      </a:cubicBezTo>
                      <a:close/>
                    </a:path>
                  </a:pathLst>
                </a:custGeom>
                <a:solidFill>
                  <a:srgbClr val="D8F3CA"/>
                </a:solidFill>
                <a:ln w="9525" algn="ctr">
                  <a:solidFill>
                    <a:srgbClr val="000000"/>
                  </a:solidFill>
                  <a:miter lim="800000"/>
                  <a:headEnd/>
                  <a:tailEnd/>
                </a:ln>
                <a:effectLst/>
              </p:spPr>
              <p:txBody>
                <a:bodyPr anchor="ctr"/>
                <a:lstStyle/>
                <a:p>
                  <a:endParaRPr lang="en-AU"/>
                </a:p>
              </p:txBody>
            </p:sp>
            <p:sp>
              <p:nvSpPr>
                <p:cNvPr id="142350" name="Text Box 14">
                  <a:hlinkClick r:id="rId7" action="ppaction://hlinksldjump"/>
                </p:cNvPr>
                <p:cNvSpPr txBox="1">
                  <a:spLocks noChangeAspect="1" noChangeArrowheads="1"/>
                </p:cNvSpPr>
                <p:nvPr/>
              </p:nvSpPr>
              <p:spPr bwMode="auto">
                <a:xfrm rot="-25137929">
                  <a:off x="1891" y="1781"/>
                  <a:ext cx="1119" cy="284"/>
                </a:xfrm>
                <a:prstGeom prst="rect">
                  <a:avLst/>
                </a:prstGeom>
                <a:noFill/>
                <a:ln w="9525" algn="ctr">
                  <a:noFill/>
                  <a:miter lim="800000"/>
                  <a:headEnd/>
                  <a:tailEnd/>
                </a:ln>
                <a:effectLst/>
              </p:spPr>
              <p:txBody>
                <a:bodyPr lIns="18000" tIns="18000" rIns="18000" bIns="18000" anchor="ctr"/>
                <a:lstStyle/>
                <a:p>
                  <a:pPr algn="ctr" eaLnBrk="0" hangingPunct="0"/>
                  <a:r>
                    <a:rPr lang="en-AU" sz="1400" b="1">
                      <a:solidFill>
                        <a:srgbClr val="000000"/>
                      </a:solidFill>
                    </a:rPr>
                    <a:t>Personalisation</a:t>
                  </a:r>
                  <a:endParaRPr lang="en-AU"/>
                </a:p>
              </p:txBody>
            </p:sp>
          </p:grpSp>
        </p:grpSp>
        <p:sp>
          <p:nvSpPr>
            <p:cNvPr id="142351" name="Rectangle 15"/>
            <p:cNvSpPr>
              <a:spLocks noChangeArrowheads="1"/>
            </p:cNvSpPr>
            <p:nvPr/>
          </p:nvSpPr>
          <p:spPr bwMode="auto">
            <a:xfrm>
              <a:off x="4113" y="3249"/>
              <a:ext cx="1647" cy="230"/>
            </a:xfrm>
            <a:prstGeom prst="rect">
              <a:avLst/>
            </a:prstGeom>
            <a:noFill/>
            <a:ln w="9525">
              <a:noFill/>
              <a:miter lim="800000"/>
              <a:headEnd/>
              <a:tailEnd/>
            </a:ln>
            <a:effectLst/>
          </p:spPr>
          <p:txBody>
            <a:bodyPr>
              <a:spAutoFit/>
            </a:bodyPr>
            <a:lstStyle/>
            <a:p>
              <a:r>
                <a:rPr lang="en-US" sz="900"/>
                <a:t>‘Breakthrough Framework’</a:t>
              </a:r>
            </a:p>
            <a:p>
              <a:r>
                <a:rPr lang="en-US" sz="900"/>
                <a:t>Breakthrough- </a:t>
              </a:r>
              <a:r>
                <a:rPr lang="en-US" sz="900" i="1"/>
                <a:t>Fullan,</a:t>
              </a:r>
              <a:r>
                <a:rPr lang="en-US" sz="900"/>
                <a:t> </a:t>
              </a:r>
              <a:r>
                <a:rPr lang="en-US" sz="900" i="1"/>
                <a:t>Hill &amp; Crevola</a:t>
              </a:r>
            </a:p>
          </p:txBody>
        </p:sp>
        <p:grpSp>
          <p:nvGrpSpPr>
            <p:cNvPr id="6" name="Group 16"/>
            <p:cNvGrpSpPr>
              <a:grpSpLocks/>
            </p:cNvGrpSpPr>
            <p:nvPr/>
          </p:nvGrpSpPr>
          <p:grpSpPr bwMode="auto">
            <a:xfrm>
              <a:off x="4150" y="255"/>
              <a:ext cx="1610" cy="1270"/>
              <a:chOff x="4150" y="255"/>
              <a:chExt cx="1610" cy="1270"/>
            </a:xfrm>
          </p:grpSpPr>
          <p:sp>
            <p:nvSpPr>
              <p:cNvPr id="142353" name="Text Box 17"/>
              <p:cNvSpPr txBox="1">
                <a:spLocks noChangeArrowheads="1"/>
              </p:cNvSpPr>
              <p:nvPr/>
            </p:nvSpPr>
            <p:spPr bwMode="auto">
              <a:xfrm>
                <a:off x="4150" y="482"/>
                <a:ext cx="1542" cy="173"/>
              </a:xfrm>
              <a:prstGeom prst="rect">
                <a:avLst/>
              </a:prstGeom>
              <a:noFill/>
              <a:ln w="9525">
                <a:noFill/>
                <a:miter lim="800000"/>
                <a:headEnd/>
                <a:tailEnd/>
              </a:ln>
              <a:effectLst/>
            </p:spPr>
            <p:txBody>
              <a:bodyPr>
                <a:spAutoFit/>
              </a:bodyPr>
              <a:lstStyle/>
              <a:p>
                <a:pPr>
                  <a:spcBef>
                    <a:spcPct val="50000"/>
                  </a:spcBef>
                </a:pPr>
                <a:endParaRPr lang="en-AU" sz="1200"/>
              </a:p>
            </p:txBody>
          </p:sp>
          <p:sp>
            <p:nvSpPr>
              <p:cNvPr id="142354" name="Text Box 18"/>
              <p:cNvSpPr txBox="1">
                <a:spLocks noChangeArrowheads="1"/>
              </p:cNvSpPr>
              <p:nvPr/>
            </p:nvSpPr>
            <p:spPr bwMode="auto">
              <a:xfrm>
                <a:off x="4467" y="255"/>
                <a:ext cx="1044" cy="221"/>
              </a:xfrm>
              <a:prstGeom prst="rect">
                <a:avLst/>
              </a:prstGeom>
              <a:noFill/>
              <a:ln w="9525">
                <a:noFill/>
                <a:miter lim="800000"/>
                <a:headEnd/>
                <a:tailEnd/>
              </a:ln>
              <a:effectLst/>
            </p:spPr>
            <p:txBody>
              <a:bodyPr>
                <a:spAutoFit/>
              </a:bodyPr>
              <a:lstStyle/>
              <a:p>
                <a:pPr algn="ctr">
                  <a:spcBef>
                    <a:spcPct val="50000"/>
                  </a:spcBef>
                </a:pPr>
                <a:r>
                  <a:rPr lang="en-AU" sz="1700">
                    <a:solidFill>
                      <a:schemeClr val="bg1"/>
                    </a:solidFill>
                  </a:rPr>
                  <a:t>Precision</a:t>
                </a:r>
              </a:p>
            </p:txBody>
          </p:sp>
          <p:sp>
            <p:nvSpPr>
              <p:cNvPr id="142355" name="Oval 19"/>
              <p:cNvSpPr>
                <a:spLocks noChangeArrowheads="1"/>
              </p:cNvSpPr>
              <p:nvPr/>
            </p:nvSpPr>
            <p:spPr bwMode="auto">
              <a:xfrm>
                <a:off x="4513" y="573"/>
                <a:ext cx="952" cy="952"/>
              </a:xfrm>
              <a:prstGeom prst="ellipse">
                <a:avLst/>
              </a:prstGeom>
              <a:noFill/>
              <a:ln w="76200">
                <a:solidFill>
                  <a:schemeClr val="bg2"/>
                </a:solidFill>
                <a:round/>
                <a:headEnd/>
                <a:tailEnd/>
              </a:ln>
              <a:effectLst/>
            </p:spPr>
            <p:txBody>
              <a:bodyPr wrap="none" anchor="ctr"/>
              <a:lstStyle/>
              <a:p>
                <a:endParaRPr lang="en-AU"/>
              </a:p>
            </p:txBody>
          </p:sp>
          <p:sp>
            <p:nvSpPr>
              <p:cNvPr id="142356" name="Text Box 20"/>
              <p:cNvSpPr txBox="1">
                <a:spLocks noChangeArrowheads="1"/>
              </p:cNvSpPr>
              <p:nvPr/>
            </p:nvSpPr>
            <p:spPr bwMode="auto">
              <a:xfrm>
                <a:off x="4150" y="845"/>
                <a:ext cx="726"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Assessment Data</a:t>
                </a:r>
              </a:p>
            </p:txBody>
          </p:sp>
          <p:sp>
            <p:nvSpPr>
              <p:cNvPr id="142357" name="Text Box 21"/>
              <p:cNvSpPr txBox="1">
                <a:spLocks noChangeArrowheads="1"/>
              </p:cNvSpPr>
              <p:nvPr/>
            </p:nvSpPr>
            <p:spPr bwMode="auto">
              <a:xfrm>
                <a:off x="5103" y="843"/>
                <a:ext cx="657"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Daily Instruction</a:t>
                </a:r>
              </a:p>
            </p:txBody>
          </p:sp>
          <p:sp>
            <p:nvSpPr>
              <p:cNvPr id="142358" name="AutoShape 22"/>
              <p:cNvSpPr>
                <a:spLocks noChangeArrowheads="1"/>
              </p:cNvSpPr>
              <p:nvPr/>
            </p:nvSpPr>
            <p:spPr bwMode="auto">
              <a:xfrm rot="-1413571">
                <a:off x="4453" y="1124"/>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sp>
            <p:nvSpPr>
              <p:cNvPr id="142359" name="AutoShape 23"/>
              <p:cNvSpPr>
                <a:spLocks noChangeArrowheads="1"/>
              </p:cNvSpPr>
              <p:nvPr/>
            </p:nvSpPr>
            <p:spPr bwMode="auto">
              <a:xfrm rot="8849031">
                <a:off x="5304" y="719"/>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grpSp>
        <p:grpSp>
          <p:nvGrpSpPr>
            <p:cNvPr id="7" name="Group 24"/>
            <p:cNvGrpSpPr>
              <a:grpSpLocks/>
            </p:cNvGrpSpPr>
            <p:nvPr/>
          </p:nvGrpSpPr>
          <p:grpSpPr bwMode="auto">
            <a:xfrm>
              <a:off x="0" y="300"/>
              <a:ext cx="1701" cy="1270"/>
              <a:chOff x="0" y="300"/>
              <a:chExt cx="1701" cy="1270"/>
            </a:xfrm>
          </p:grpSpPr>
          <p:sp>
            <p:nvSpPr>
              <p:cNvPr id="142361" name="Text Box 25"/>
              <p:cNvSpPr txBox="1">
                <a:spLocks noChangeArrowheads="1"/>
              </p:cNvSpPr>
              <p:nvPr/>
            </p:nvSpPr>
            <p:spPr bwMode="auto">
              <a:xfrm>
                <a:off x="249" y="300"/>
                <a:ext cx="1044" cy="212"/>
              </a:xfrm>
              <a:prstGeom prst="rect">
                <a:avLst/>
              </a:prstGeom>
              <a:noFill/>
              <a:ln w="9525">
                <a:noFill/>
                <a:miter lim="800000"/>
                <a:headEnd/>
                <a:tailEnd/>
              </a:ln>
              <a:effectLst/>
            </p:spPr>
            <p:txBody>
              <a:bodyPr>
                <a:spAutoFit/>
              </a:bodyPr>
              <a:lstStyle/>
              <a:p>
                <a:pPr algn="ctr">
                  <a:spcBef>
                    <a:spcPct val="50000"/>
                  </a:spcBef>
                </a:pPr>
                <a:r>
                  <a:rPr lang="en-AU" sz="1600">
                    <a:solidFill>
                      <a:schemeClr val="bg1"/>
                    </a:solidFill>
                  </a:rPr>
                  <a:t>Personalisation</a:t>
                </a:r>
              </a:p>
            </p:txBody>
          </p:sp>
          <p:sp>
            <p:nvSpPr>
              <p:cNvPr id="142362" name="Oval 26"/>
              <p:cNvSpPr>
                <a:spLocks noChangeArrowheads="1"/>
              </p:cNvSpPr>
              <p:nvPr/>
            </p:nvSpPr>
            <p:spPr bwMode="auto">
              <a:xfrm>
                <a:off x="295" y="618"/>
                <a:ext cx="952" cy="952"/>
              </a:xfrm>
              <a:prstGeom prst="ellipse">
                <a:avLst/>
              </a:prstGeom>
              <a:noFill/>
              <a:ln w="76200">
                <a:solidFill>
                  <a:schemeClr val="bg2"/>
                </a:solidFill>
                <a:round/>
                <a:headEnd/>
                <a:tailEnd/>
              </a:ln>
              <a:effectLst/>
            </p:spPr>
            <p:txBody>
              <a:bodyPr wrap="none" anchor="ctr"/>
              <a:lstStyle/>
              <a:p>
                <a:endParaRPr lang="en-AU"/>
              </a:p>
            </p:txBody>
          </p:sp>
          <p:sp>
            <p:nvSpPr>
              <p:cNvPr id="142363" name="Text Box 27"/>
              <p:cNvSpPr txBox="1">
                <a:spLocks noChangeArrowheads="1"/>
              </p:cNvSpPr>
              <p:nvPr/>
            </p:nvSpPr>
            <p:spPr bwMode="auto">
              <a:xfrm>
                <a:off x="0" y="890"/>
                <a:ext cx="658" cy="326"/>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a:t>Readiness to learn</a:t>
                </a:r>
              </a:p>
            </p:txBody>
          </p:sp>
          <p:sp>
            <p:nvSpPr>
              <p:cNvPr id="142364" name="Text Box 28"/>
              <p:cNvSpPr txBox="1">
                <a:spLocks noChangeArrowheads="1"/>
              </p:cNvSpPr>
              <p:nvPr/>
            </p:nvSpPr>
            <p:spPr bwMode="auto">
              <a:xfrm>
                <a:off x="839" y="838"/>
                <a:ext cx="862" cy="465"/>
              </a:xfrm>
              <a:prstGeom prst="rect">
                <a:avLst/>
              </a:prstGeom>
              <a:solidFill>
                <a:schemeClr val="bg1"/>
              </a:solidFill>
              <a:ln w="9525">
                <a:noFill/>
                <a:miter lim="800000"/>
                <a:headEnd/>
                <a:tailEnd/>
              </a:ln>
              <a:effectLst/>
            </p:spPr>
            <p:txBody>
              <a:bodyPr>
                <a:spAutoFit/>
              </a:bodyPr>
              <a:lstStyle/>
              <a:p>
                <a:pPr algn="ctr">
                  <a:spcBef>
                    <a:spcPct val="50000"/>
                  </a:spcBef>
                </a:pPr>
                <a:r>
                  <a:rPr lang="en-AU" sz="1400" dirty="0"/>
                  <a:t>Appropriate </a:t>
                </a:r>
                <a:r>
                  <a:rPr lang="en-AU" sz="1400" dirty="0" smtClean="0"/>
                  <a:t>pedagogical </a:t>
                </a:r>
                <a:r>
                  <a:rPr lang="en-AU" sz="1400" dirty="0"/>
                  <a:t>experiences</a:t>
                </a:r>
              </a:p>
            </p:txBody>
          </p:sp>
          <p:sp>
            <p:nvSpPr>
              <p:cNvPr id="142365" name="AutoShape 29"/>
              <p:cNvSpPr>
                <a:spLocks noChangeArrowheads="1"/>
              </p:cNvSpPr>
              <p:nvPr/>
            </p:nvSpPr>
            <p:spPr bwMode="auto">
              <a:xfrm rot="-1413571">
                <a:off x="235" y="1169"/>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sp>
            <p:nvSpPr>
              <p:cNvPr id="142366" name="AutoShape 30"/>
              <p:cNvSpPr>
                <a:spLocks noChangeArrowheads="1"/>
              </p:cNvSpPr>
              <p:nvPr/>
            </p:nvSpPr>
            <p:spPr bwMode="auto">
              <a:xfrm rot="8544255">
                <a:off x="1058" y="722"/>
                <a:ext cx="182" cy="182"/>
              </a:xfrm>
              <a:prstGeom prst="triangle">
                <a:avLst>
                  <a:gd name="adj" fmla="val 50000"/>
                </a:avLst>
              </a:prstGeom>
              <a:solidFill>
                <a:schemeClr val="bg2"/>
              </a:solidFill>
              <a:ln w="9525">
                <a:solidFill>
                  <a:schemeClr val="tx1"/>
                </a:solidFill>
                <a:miter lim="800000"/>
                <a:headEnd/>
                <a:tailEnd/>
              </a:ln>
              <a:effectLst/>
            </p:spPr>
            <p:txBody>
              <a:bodyPr wrap="none" anchor="ctr"/>
              <a:lstStyle/>
              <a:p>
                <a:endParaRPr lang="en-AU"/>
              </a:p>
            </p:txBody>
          </p:sp>
        </p:grpSp>
        <p:sp>
          <p:nvSpPr>
            <p:cNvPr id="142367" name="Text Box 31"/>
            <p:cNvSpPr txBox="1">
              <a:spLocks noChangeArrowheads="1"/>
            </p:cNvSpPr>
            <p:nvPr/>
          </p:nvSpPr>
          <p:spPr bwMode="auto">
            <a:xfrm>
              <a:off x="1746" y="3067"/>
              <a:ext cx="2177" cy="173"/>
            </a:xfrm>
            <a:prstGeom prst="rect">
              <a:avLst/>
            </a:prstGeom>
            <a:noFill/>
            <a:ln w="9525">
              <a:noFill/>
              <a:miter lim="800000"/>
              <a:headEnd/>
              <a:tailEnd/>
            </a:ln>
            <a:effectLst/>
          </p:spPr>
          <p:txBody>
            <a:bodyPr>
              <a:spAutoFit/>
            </a:bodyPr>
            <a:lstStyle/>
            <a:p>
              <a:pPr>
                <a:spcBef>
                  <a:spcPct val="50000"/>
                </a:spcBef>
              </a:pPr>
              <a:endParaRPr lang="en-AU" sz="1200"/>
            </a:p>
          </p:txBody>
        </p:sp>
        <p:sp>
          <p:nvSpPr>
            <p:cNvPr id="142368" name="Text Box 32"/>
            <p:cNvSpPr txBox="1">
              <a:spLocks noChangeArrowheads="1"/>
            </p:cNvSpPr>
            <p:nvPr/>
          </p:nvSpPr>
          <p:spPr bwMode="auto">
            <a:xfrm>
              <a:off x="1927" y="3158"/>
              <a:ext cx="1951" cy="562"/>
            </a:xfrm>
            <a:prstGeom prst="rect">
              <a:avLst/>
            </a:prstGeom>
            <a:noFill/>
            <a:ln w="9525">
              <a:noFill/>
              <a:miter lim="800000"/>
              <a:headEnd/>
              <a:tailEnd/>
            </a:ln>
            <a:effectLst/>
          </p:spPr>
          <p:txBody>
            <a:bodyPr>
              <a:spAutoFit/>
            </a:bodyPr>
            <a:lstStyle/>
            <a:p>
              <a:pPr algn="ctr">
                <a:spcBef>
                  <a:spcPct val="50000"/>
                </a:spcBef>
              </a:pPr>
              <a:r>
                <a:rPr lang="en-AU" sz="1700" dirty="0"/>
                <a:t>Professional Learning</a:t>
              </a:r>
            </a:p>
            <a:p>
              <a:pPr algn="ctr">
                <a:spcBef>
                  <a:spcPct val="50000"/>
                </a:spcBef>
              </a:pPr>
              <a:r>
                <a:rPr lang="en-AU" sz="1400" dirty="0"/>
                <a:t>Focused daily learning of </a:t>
              </a:r>
              <a:r>
                <a:rPr lang="en-AU" sz="1400" dirty="0" smtClean="0"/>
                <a:t>teachers; </a:t>
              </a:r>
              <a:r>
                <a:rPr lang="en-AU" sz="1400" dirty="0"/>
                <a:t>individually and collectively</a:t>
              </a: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7242048" cy="1143000"/>
          </a:xfrm>
        </p:spPr>
        <p:txBody>
          <a:bodyPr/>
          <a:lstStyle/>
          <a:p>
            <a:pPr algn="ctr"/>
            <a:r>
              <a:rPr lang="en-AU" dirty="0" err="1" smtClean="0"/>
              <a:t>Naplan</a:t>
            </a:r>
            <a:r>
              <a:rPr lang="en-AU" dirty="0" smtClean="0"/>
              <a:t> data - 2009</a:t>
            </a:r>
            <a:endParaRPr lang="en-AU" dirty="0"/>
          </a:p>
        </p:txBody>
      </p:sp>
      <p:graphicFrame>
        <p:nvGraphicFramePr>
          <p:cNvPr id="5" name="Table 4"/>
          <p:cNvGraphicFramePr>
            <a:graphicFrameLocks noGrp="1"/>
          </p:cNvGraphicFramePr>
          <p:nvPr/>
        </p:nvGraphicFramePr>
        <p:xfrm>
          <a:off x="500034" y="1428736"/>
          <a:ext cx="7358115" cy="5214980"/>
        </p:xfrm>
        <a:graphic>
          <a:graphicData uri="http://schemas.openxmlformats.org/drawingml/2006/table">
            <a:tbl>
              <a:tblPr/>
              <a:tblGrid>
                <a:gridCol w="860388"/>
                <a:gridCol w="932088"/>
                <a:gridCol w="1062042"/>
                <a:gridCol w="860388"/>
                <a:gridCol w="806615"/>
                <a:gridCol w="900720"/>
                <a:gridCol w="1075486"/>
                <a:gridCol w="860388"/>
              </a:tblGrid>
              <a:tr h="251860">
                <a:tc>
                  <a:txBody>
                    <a:bodyPr/>
                    <a:lstStyle/>
                    <a:p>
                      <a:pPr algn="r" fontAlgn="b"/>
                      <a:endParaRPr lang="en-AU" sz="1000" b="1" i="0" u="none" strike="noStrike" dirty="0">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r>
              <a:tr h="488904">
                <a:tc>
                  <a:txBody>
                    <a:bodyPr/>
                    <a:lstStyle/>
                    <a:p>
                      <a:pPr algn="l" fontAlgn="b"/>
                      <a:r>
                        <a:rPr lang="en-AU" sz="1000" b="1" i="0" u="none" strike="noStrike">
                          <a:latin typeface="Arial"/>
                        </a:rPr>
                        <a:t>Year 3</a:t>
                      </a:r>
                    </a:p>
                  </a:txBody>
                  <a:tcPr marL="9525" marR="9525" marT="9525" marB="0" anchor="b">
                    <a:lnL>
                      <a:noFill/>
                    </a:lnL>
                    <a:lnR>
                      <a:noFill/>
                    </a:lnR>
                    <a:lnT>
                      <a:noFill/>
                    </a:lnT>
                    <a:lnB>
                      <a:noFill/>
                    </a:lnB>
                  </a:tcPr>
                </a:tc>
                <a:tc>
                  <a:txBody>
                    <a:bodyPr/>
                    <a:lstStyle/>
                    <a:p>
                      <a:pPr algn="l" fontAlgn="b"/>
                      <a:r>
                        <a:rPr lang="en-AU" sz="1000" b="0" i="0" u="none" strike="noStrike">
                          <a:latin typeface="Arial"/>
                        </a:rPr>
                        <a:t>First Name</a:t>
                      </a:r>
                    </a:p>
                  </a:txBody>
                  <a:tcPr marL="9525" marR="9525" marT="9525" marB="0" anchor="b">
                    <a:lnL>
                      <a:noFill/>
                    </a:lnL>
                    <a:lnR>
                      <a:noFill/>
                    </a:lnR>
                    <a:lnT>
                      <a:noFill/>
                    </a:lnT>
                    <a:lnB>
                      <a:noFill/>
                    </a:lnB>
                  </a:tcPr>
                </a:tc>
                <a:tc>
                  <a:txBody>
                    <a:bodyPr/>
                    <a:lstStyle/>
                    <a:p>
                      <a:pPr algn="l" fontAlgn="b"/>
                      <a:r>
                        <a:rPr lang="en-AU" sz="1000" b="0" i="0" u="none" strike="noStrike">
                          <a:latin typeface="Arial"/>
                        </a:rPr>
                        <a:t>Surname</a:t>
                      </a:r>
                    </a:p>
                  </a:txBody>
                  <a:tcPr marL="9525" marR="9525" marT="9525" marB="0" anchor="b">
                    <a:lnL>
                      <a:noFill/>
                    </a:lnL>
                    <a:lnR>
                      <a:noFill/>
                    </a:lnR>
                    <a:lnT>
                      <a:noFill/>
                    </a:lnT>
                    <a:lnB>
                      <a:noFill/>
                    </a:lnB>
                  </a:tcPr>
                </a:tc>
                <a:tc>
                  <a:txBody>
                    <a:bodyPr/>
                    <a:lstStyle/>
                    <a:p>
                      <a:pPr algn="l" fontAlgn="b"/>
                      <a:r>
                        <a:rPr lang="en-AU" sz="1000" b="0" i="0" u="none" strike="noStrike">
                          <a:latin typeface="Arial"/>
                        </a:rPr>
                        <a:t>READING</a:t>
                      </a:r>
                    </a:p>
                  </a:txBody>
                  <a:tcPr marL="9525" marR="9525" marT="9525" marB="0" anchor="b">
                    <a:lnL>
                      <a:noFill/>
                    </a:lnL>
                    <a:lnR>
                      <a:noFill/>
                    </a:lnR>
                    <a:lnT>
                      <a:noFill/>
                    </a:lnT>
                    <a:lnB>
                      <a:noFill/>
                    </a:lnB>
                  </a:tcPr>
                </a:tc>
                <a:tc>
                  <a:txBody>
                    <a:bodyPr/>
                    <a:lstStyle/>
                    <a:p>
                      <a:pPr algn="l" fontAlgn="b"/>
                      <a:r>
                        <a:rPr lang="en-AU" sz="1000" b="0" i="0" u="none" strike="noStrike">
                          <a:latin typeface="Arial"/>
                        </a:rPr>
                        <a:t>WRITING</a:t>
                      </a:r>
                    </a:p>
                  </a:txBody>
                  <a:tcPr marL="9525" marR="9525" marT="9525" marB="0" anchor="b">
                    <a:lnL>
                      <a:noFill/>
                    </a:lnL>
                    <a:lnR>
                      <a:noFill/>
                    </a:lnR>
                    <a:lnT>
                      <a:noFill/>
                    </a:lnT>
                    <a:lnB>
                      <a:noFill/>
                    </a:lnB>
                  </a:tcPr>
                </a:tc>
                <a:tc>
                  <a:txBody>
                    <a:bodyPr/>
                    <a:lstStyle/>
                    <a:p>
                      <a:pPr algn="l" fontAlgn="b"/>
                      <a:r>
                        <a:rPr lang="en-AU" sz="1000" b="0" i="0" u="none" strike="noStrike">
                          <a:latin typeface="Arial"/>
                        </a:rPr>
                        <a:t>SPELLING</a:t>
                      </a:r>
                    </a:p>
                  </a:txBody>
                  <a:tcPr marL="9525" marR="9525" marT="9525" marB="0" anchor="b">
                    <a:lnL>
                      <a:noFill/>
                    </a:lnL>
                    <a:lnR>
                      <a:noFill/>
                    </a:lnR>
                    <a:lnT>
                      <a:noFill/>
                    </a:lnT>
                    <a:lnB>
                      <a:noFill/>
                    </a:lnB>
                  </a:tcPr>
                </a:tc>
                <a:tc>
                  <a:txBody>
                    <a:bodyPr/>
                    <a:lstStyle/>
                    <a:p>
                      <a:pPr algn="l" fontAlgn="b"/>
                      <a:r>
                        <a:rPr lang="en-AU" sz="1000" b="0" i="0" u="none" strike="noStrike">
                          <a:latin typeface="Arial"/>
                        </a:rPr>
                        <a:t>NUMERACY</a:t>
                      </a:r>
                    </a:p>
                  </a:txBody>
                  <a:tcPr marL="9525" marR="9525" marT="9525" marB="0" anchor="b">
                    <a:lnL>
                      <a:noFill/>
                    </a:lnL>
                    <a:lnR>
                      <a:noFill/>
                    </a:lnR>
                    <a:lnT>
                      <a:noFill/>
                    </a:lnT>
                    <a:lnB>
                      <a:noFill/>
                    </a:lnB>
                  </a:tcPr>
                </a:tc>
                <a:tc>
                  <a:txBody>
                    <a:bodyPr/>
                    <a:lstStyle/>
                    <a:p>
                      <a:pPr algn="l" fontAlgn="b"/>
                      <a:r>
                        <a:rPr lang="en-AU" sz="1000" b="0" i="0" u="none" strike="noStrike">
                          <a:latin typeface="Arial"/>
                        </a:rPr>
                        <a:t>GRAMMAR</a:t>
                      </a:r>
                    </a:p>
                  </a:txBody>
                  <a:tcPr marL="9525" marR="9525" marT="9525" marB="0" anchor="b">
                    <a:lnL>
                      <a:noFill/>
                    </a:lnL>
                    <a:lnR>
                      <a:noFill/>
                    </a:lnR>
                    <a:lnT>
                      <a:noFill/>
                    </a:lnT>
                    <a:lnB>
                      <a:noFill/>
                    </a:lnB>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JESSE</a:t>
                      </a:r>
                    </a:p>
                  </a:txBody>
                  <a:tcPr marL="9525" marR="9525" marT="9525" marB="0" anchor="b">
                    <a:lnL>
                      <a:noFill/>
                    </a:lnL>
                    <a:lnR>
                      <a:noFill/>
                    </a:lnR>
                    <a:lnT>
                      <a:noFill/>
                    </a:lnT>
                    <a:lnB>
                      <a:noFill/>
                    </a:lnB>
                  </a:tcPr>
                </a:tc>
                <a:tc>
                  <a:txBody>
                    <a:bodyPr/>
                    <a:lstStyle/>
                    <a:p>
                      <a:pPr algn="l" fontAlgn="b"/>
                      <a:r>
                        <a:rPr lang="en-AU" sz="1000" b="0" i="0" u="none" strike="noStrike">
                          <a:latin typeface="Arial"/>
                        </a:rPr>
                        <a:t>CASH</a:t>
                      </a:r>
                    </a:p>
                  </a:txBody>
                  <a:tcPr marL="9525" marR="9525" marT="9525" marB="0" anchor="b">
                    <a:lnL>
                      <a:noFill/>
                    </a:lnL>
                    <a:lnR>
                      <a:noFill/>
                    </a:lnR>
                    <a:lnT>
                      <a:noFill/>
                    </a:lnT>
                    <a:lnB>
                      <a:noFill/>
                    </a:lnB>
                  </a:tcPr>
                </a:tc>
                <a:tc>
                  <a:txBody>
                    <a:bodyPr/>
                    <a:lstStyle/>
                    <a:p>
                      <a:pPr algn="r" fontAlgn="b"/>
                      <a:r>
                        <a:rPr lang="en-AU" sz="1000" b="0" i="0" u="none" strike="noStrike">
                          <a:latin typeface="Arial"/>
                        </a:rPr>
                        <a:t>0.7</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0.79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0.88</a:t>
                      </a:r>
                    </a:p>
                  </a:txBody>
                  <a:tcPr marL="9525" marR="9525" marT="9525" marB="0" anchor="b">
                    <a:lnL>
                      <a:noFill/>
                    </a:lnL>
                    <a:lnR>
                      <a:noFill/>
                    </a:lnR>
                    <a:lnT>
                      <a:noFill/>
                    </a:lnT>
                    <a:lnB>
                      <a:noFill/>
                    </a:lnB>
                    <a:solidFill>
                      <a:srgbClr val="FF0000"/>
                    </a:solidFill>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r" fontAlgn="b"/>
                      <a:r>
                        <a:rPr lang="en-AU" sz="1000" b="0" i="0" u="none" strike="noStrike">
                          <a:latin typeface="Arial"/>
                        </a:rPr>
                        <a:t>0.94</a:t>
                      </a:r>
                    </a:p>
                  </a:txBody>
                  <a:tcPr marL="9525" marR="9525" marT="9525" marB="0" anchor="b">
                    <a:lnL>
                      <a:noFill/>
                    </a:lnL>
                    <a:lnR>
                      <a:noFill/>
                    </a:lnR>
                    <a:lnT>
                      <a:noFill/>
                    </a:lnT>
                    <a:lnB>
                      <a:noFill/>
                    </a:lnB>
                    <a:solidFill>
                      <a:srgbClr val="FF0000"/>
                    </a:solidFill>
                  </a:tcPr>
                </a:tc>
              </a:tr>
              <a:tr h="488904">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LOCHELAND</a:t>
                      </a:r>
                    </a:p>
                  </a:txBody>
                  <a:tcPr marL="9525" marR="9525" marT="9525" marB="0" anchor="b">
                    <a:lnL>
                      <a:noFill/>
                    </a:lnL>
                    <a:lnR>
                      <a:noFill/>
                    </a:lnR>
                    <a:lnT>
                      <a:noFill/>
                    </a:lnT>
                    <a:lnB>
                      <a:noFill/>
                    </a:lnB>
                  </a:tcPr>
                </a:tc>
                <a:tc>
                  <a:txBody>
                    <a:bodyPr/>
                    <a:lstStyle/>
                    <a:p>
                      <a:pPr algn="l" fontAlgn="b"/>
                      <a:r>
                        <a:rPr lang="en-AU" sz="1000" b="0" i="0" u="none" strike="noStrike">
                          <a:latin typeface="Arial"/>
                        </a:rPr>
                        <a:t>MILLER</a:t>
                      </a:r>
                    </a:p>
                  </a:txBody>
                  <a:tcPr marL="9525" marR="9525" marT="9525" marB="0" anchor="b">
                    <a:lnL>
                      <a:noFill/>
                    </a:lnL>
                    <a:lnR>
                      <a:noFill/>
                    </a:lnR>
                    <a:lnT>
                      <a:noFill/>
                    </a:lnT>
                    <a:lnB>
                      <a:noFill/>
                    </a:lnB>
                  </a:tcPr>
                </a:tc>
                <a:tc>
                  <a:txBody>
                    <a:bodyPr/>
                    <a:lstStyle/>
                    <a:p>
                      <a:pPr algn="r" fontAlgn="b"/>
                      <a:r>
                        <a:rPr lang="en-AU" sz="1000" b="0" i="0" u="none" strike="noStrike">
                          <a:latin typeface="Arial"/>
                        </a:rPr>
                        <a:t>0.89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2.47</a:t>
                      </a:r>
                    </a:p>
                  </a:txBody>
                  <a:tcPr marL="9525" marR="9525" marT="9525" marB="0" anchor="b">
                    <a:lnL>
                      <a:noFill/>
                    </a:lnL>
                    <a:lnR>
                      <a:noFill/>
                    </a:lnR>
                    <a:lnT>
                      <a:noFill/>
                    </a:lnT>
                    <a:lnB>
                      <a:noFill/>
                    </a:lnB>
                    <a:solidFill>
                      <a:srgbClr val="FFCC00"/>
                    </a:solidFill>
                  </a:tcPr>
                </a:tc>
                <a:tc>
                  <a:txBody>
                    <a:bodyPr/>
                    <a:lstStyle/>
                    <a:p>
                      <a:pPr algn="r" fontAlgn="b"/>
                      <a:r>
                        <a:rPr lang="en-AU" sz="1000" b="0" i="0" u="none" strike="noStrike">
                          <a:latin typeface="Arial"/>
                        </a:rPr>
                        <a:t>1.5</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BROOK</a:t>
                      </a:r>
                    </a:p>
                  </a:txBody>
                  <a:tcPr marL="9525" marR="9525" marT="9525" marB="0" anchor="b">
                    <a:lnL>
                      <a:noFill/>
                    </a:lnL>
                    <a:lnR>
                      <a:noFill/>
                    </a:lnR>
                    <a:lnT>
                      <a:noFill/>
                    </a:lnT>
                    <a:lnB>
                      <a:noFill/>
                    </a:lnB>
                  </a:tcPr>
                </a:tc>
                <a:tc>
                  <a:txBody>
                    <a:bodyPr/>
                    <a:lstStyle/>
                    <a:p>
                      <a:pPr algn="l" fontAlgn="b"/>
                      <a:r>
                        <a:rPr lang="en-AU" sz="1000" b="0" i="0" u="none" strike="noStrike">
                          <a:latin typeface="Arial"/>
                        </a:rPr>
                        <a:t>MILLER</a:t>
                      </a:r>
                    </a:p>
                  </a:txBody>
                  <a:tcPr marL="9525" marR="9525" marT="9525" marB="0" anchor="b">
                    <a:lnL>
                      <a:noFill/>
                    </a:lnL>
                    <a:lnR>
                      <a:noFill/>
                    </a:lnR>
                    <a:lnT>
                      <a:noFill/>
                    </a:lnT>
                    <a:lnB>
                      <a:noFill/>
                    </a:lnB>
                  </a:tcPr>
                </a:tc>
                <a:tc>
                  <a:txBody>
                    <a:bodyPr/>
                    <a:lstStyle/>
                    <a:p>
                      <a:pPr algn="r" fontAlgn="b"/>
                      <a:r>
                        <a:rPr lang="en-AU" sz="1000" b="0" i="0" u="none" strike="noStrike">
                          <a:latin typeface="Arial"/>
                        </a:rPr>
                        <a:t>0.95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1.3</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0.54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0.75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0.77</a:t>
                      </a:r>
                    </a:p>
                  </a:txBody>
                  <a:tcPr marL="9525" marR="9525" marT="9525" marB="0" anchor="b">
                    <a:lnL>
                      <a:noFill/>
                    </a:lnL>
                    <a:lnR>
                      <a:noFill/>
                    </a:lnR>
                    <a:lnT>
                      <a:noFill/>
                    </a:lnT>
                    <a:lnB>
                      <a:noFill/>
                    </a:lnB>
                    <a:solidFill>
                      <a:srgbClr val="FF0000"/>
                    </a:solidFill>
                  </a:tcPr>
                </a:tc>
              </a:tr>
              <a:tr h="488904">
                <a:tc>
                  <a:txBody>
                    <a:bodyPr/>
                    <a:lstStyle/>
                    <a:p>
                      <a:pPr algn="l" fontAlgn="b"/>
                      <a:endParaRPr lang="en-AU" sz="1000" b="1" i="0" u="none" strike="noStrike" dirty="0">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RAYMOND</a:t>
                      </a:r>
                    </a:p>
                  </a:txBody>
                  <a:tcPr marL="9525" marR="9525" marT="9525" marB="0" anchor="b">
                    <a:lnL>
                      <a:noFill/>
                    </a:lnL>
                    <a:lnR>
                      <a:noFill/>
                    </a:lnR>
                    <a:lnT>
                      <a:noFill/>
                    </a:lnT>
                    <a:lnB>
                      <a:noFill/>
                    </a:lnB>
                  </a:tcPr>
                </a:tc>
                <a:tc>
                  <a:txBody>
                    <a:bodyPr/>
                    <a:lstStyle/>
                    <a:p>
                      <a:pPr algn="l" fontAlgn="b"/>
                      <a:r>
                        <a:rPr lang="en-AU" sz="1000" b="0" i="0" u="none" strike="noStrike">
                          <a:latin typeface="Arial"/>
                        </a:rPr>
                        <a:t>MAES</a:t>
                      </a:r>
                    </a:p>
                  </a:txBody>
                  <a:tcPr marL="9525" marR="9525" marT="9525" marB="0" anchor="b">
                    <a:lnL>
                      <a:noFill/>
                    </a:lnL>
                    <a:lnR>
                      <a:noFill/>
                    </a:lnR>
                    <a:lnT>
                      <a:noFill/>
                    </a:lnT>
                    <a:lnB>
                      <a:noFill/>
                    </a:lnB>
                  </a:tcPr>
                </a:tc>
                <a:tc>
                  <a:txBody>
                    <a:bodyPr/>
                    <a:lstStyle/>
                    <a:p>
                      <a:pPr algn="r" fontAlgn="b"/>
                      <a:r>
                        <a:rPr lang="en-AU" sz="1000" b="0" i="0" u="none" strike="noStrike">
                          <a:latin typeface="Arial"/>
                        </a:rPr>
                        <a:t>0.95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0.54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0.95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1.4</a:t>
                      </a:r>
                    </a:p>
                  </a:txBody>
                  <a:tcPr marL="9525" marR="9525" marT="9525" marB="0" anchor="b">
                    <a:lnL>
                      <a:noFill/>
                    </a:lnL>
                    <a:lnR>
                      <a:noFill/>
                    </a:lnR>
                    <a:lnT>
                      <a:noFill/>
                    </a:lnT>
                    <a:lnB>
                      <a:noFill/>
                    </a:lnB>
                    <a:solidFill>
                      <a:srgbClr val="FF0000"/>
                    </a:solidFill>
                  </a:tcPr>
                </a:tc>
              </a:tr>
              <a:tr h="488904">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CHRYSTAL</a:t>
                      </a:r>
                    </a:p>
                  </a:txBody>
                  <a:tcPr marL="9525" marR="9525" marT="9525" marB="0" anchor="b">
                    <a:lnL>
                      <a:noFill/>
                    </a:lnL>
                    <a:lnR>
                      <a:noFill/>
                    </a:lnR>
                    <a:lnT>
                      <a:noFill/>
                    </a:lnT>
                    <a:lnB>
                      <a:noFill/>
                    </a:lnB>
                  </a:tcPr>
                </a:tc>
                <a:tc>
                  <a:txBody>
                    <a:bodyPr/>
                    <a:lstStyle/>
                    <a:p>
                      <a:pPr algn="l" fontAlgn="b"/>
                      <a:r>
                        <a:rPr lang="en-AU" sz="1000" b="0" i="0" u="none" strike="noStrike">
                          <a:latin typeface="Arial"/>
                        </a:rPr>
                        <a:t>WEISE</a:t>
                      </a:r>
                    </a:p>
                  </a:txBody>
                  <a:tcPr marL="9525" marR="9525" marT="9525" marB="0" anchor="b">
                    <a:lnL>
                      <a:noFill/>
                    </a:lnL>
                    <a:lnR>
                      <a:noFill/>
                    </a:lnR>
                    <a:lnT>
                      <a:noFill/>
                    </a:lnT>
                    <a:lnB>
                      <a:noFill/>
                    </a:lnB>
                  </a:tcPr>
                </a:tc>
                <a:tc>
                  <a:txBody>
                    <a:bodyPr/>
                    <a:lstStyle/>
                    <a:p>
                      <a:pPr algn="r" fontAlgn="b"/>
                      <a:r>
                        <a:rPr lang="en-AU" sz="1000" b="0" i="0" u="none" strike="noStrike">
                          <a:latin typeface="Arial"/>
                        </a:rPr>
                        <a:t>1.27</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1.34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0.69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1.72</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JACK</a:t>
                      </a:r>
                    </a:p>
                  </a:txBody>
                  <a:tcPr marL="9525" marR="9525" marT="9525" marB="0" anchor="b">
                    <a:lnL>
                      <a:noFill/>
                    </a:lnL>
                    <a:lnR>
                      <a:noFill/>
                    </a:lnR>
                    <a:lnT>
                      <a:noFill/>
                    </a:lnT>
                    <a:lnB>
                      <a:noFill/>
                    </a:lnB>
                  </a:tcPr>
                </a:tc>
                <a:tc>
                  <a:txBody>
                    <a:bodyPr/>
                    <a:lstStyle/>
                    <a:p>
                      <a:pPr algn="l" fontAlgn="b"/>
                      <a:r>
                        <a:rPr lang="en-AU" sz="1000" b="0" i="0" u="none" strike="noStrike">
                          <a:latin typeface="Arial"/>
                        </a:rPr>
                        <a:t>BARTLETT</a:t>
                      </a:r>
                    </a:p>
                  </a:txBody>
                  <a:tcPr marL="9525" marR="9525" marT="9525" marB="0" anchor="b">
                    <a:lnL>
                      <a:noFill/>
                    </a:lnL>
                    <a:lnR>
                      <a:noFill/>
                    </a:lnR>
                    <a:lnT>
                      <a:noFill/>
                    </a:lnT>
                    <a:lnB>
                      <a:noFill/>
                    </a:lnB>
                  </a:tcPr>
                </a:tc>
                <a:tc>
                  <a:txBody>
                    <a:bodyPr/>
                    <a:lstStyle/>
                    <a:p>
                      <a:pPr algn="r" fontAlgn="b"/>
                      <a:r>
                        <a:rPr lang="en-AU" sz="1000" b="0" i="0" u="none" strike="noStrike">
                          <a:latin typeface="Arial"/>
                        </a:rPr>
                        <a:t>1.52</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2.12</a:t>
                      </a:r>
                    </a:p>
                  </a:txBody>
                  <a:tcPr marL="9525" marR="9525" marT="9525" marB="0" anchor="b">
                    <a:lnL>
                      <a:noFill/>
                    </a:lnL>
                    <a:lnR>
                      <a:noFill/>
                    </a:lnR>
                    <a:lnT>
                      <a:noFill/>
                    </a:lnT>
                    <a:lnB>
                      <a:noFill/>
                    </a:lnB>
                    <a:solidFill>
                      <a:srgbClr val="FFCC00"/>
                    </a:solidFill>
                  </a:tcPr>
                </a:tc>
                <a:tc>
                  <a:txBody>
                    <a:bodyPr/>
                    <a:lstStyle/>
                    <a:p>
                      <a:pPr algn="r" fontAlgn="b"/>
                      <a:r>
                        <a:rPr lang="en-AU" sz="1000" b="0" i="0" u="none" strike="noStrike">
                          <a:latin typeface="Arial"/>
                        </a:rPr>
                        <a:t>1.49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2.36</a:t>
                      </a:r>
                    </a:p>
                  </a:txBody>
                  <a:tcPr marL="9525" marR="9525" marT="9525" marB="0" anchor="b">
                    <a:lnL>
                      <a:noFill/>
                    </a:lnL>
                    <a:lnR>
                      <a:noFill/>
                    </a:lnR>
                    <a:lnT>
                      <a:noFill/>
                    </a:lnT>
                    <a:lnB>
                      <a:noFill/>
                    </a:lnB>
                    <a:solidFill>
                      <a:srgbClr val="FFCC00"/>
                    </a:solidFill>
                  </a:tcPr>
                </a:tc>
              </a:tr>
              <a:tr h="488904">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NICHOLAS</a:t>
                      </a:r>
                    </a:p>
                  </a:txBody>
                  <a:tcPr marL="9525" marR="9525" marT="9525" marB="0" anchor="b">
                    <a:lnL>
                      <a:noFill/>
                    </a:lnL>
                    <a:lnR>
                      <a:noFill/>
                    </a:lnR>
                    <a:lnT>
                      <a:noFill/>
                    </a:lnT>
                    <a:lnB>
                      <a:noFill/>
                    </a:lnB>
                  </a:tcPr>
                </a:tc>
                <a:tc>
                  <a:txBody>
                    <a:bodyPr/>
                    <a:lstStyle/>
                    <a:p>
                      <a:pPr algn="l" fontAlgn="b"/>
                      <a:r>
                        <a:rPr lang="en-AU" sz="1000" b="0" i="0" u="none" strike="noStrike">
                          <a:latin typeface="Arial"/>
                        </a:rPr>
                        <a:t>CLARK</a:t>
                      </a:r>
                    </a:p>
                  </a:txBody>
                  <a:tcPr marL="9525" marR="9525" marT="9525" marB="0" anchor="b">
                    <a:lnL>
                      <a:noFill/>
                    </a:lnL>
                    <a:lnR>
                      <a:noFill/>
                    </a:lnR>
                    <a:lnT>
                      <a:noFill/>
                    </a:lnT>
                    <a:lnB>
                      <a:noFill/>
                    </a:lnB>
                  </a:tcPr>
                </a:tc>
                <a:tc>
                  <a:txBody>
                    <a:bodyPr/>
                    <a:lstStyle/>
                    <a:p>
                      <a:pPr algn="r" fontAlgn="b"/>
                      <a:r>
                        <a:rPr lang="en-AU" sz="1000" b="0" i="0" u="none" strike="noStrike">
                          <a:latin typeface="Arial"/>
                        </a:rPr>
                        <a:t>1.64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1.85</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1.52</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1.96</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1.5</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JUSTIN</a:t>
                      </a:r>
                    </a:p>
                  </a:txBody>
                  <a:tcPr marL="9525" marR="9525" marT="9525" marB="0" anchor="b">
                    <a:lnL>
                      <a:noFill/>
                    </a:lnL>
                    <a:lnR>
                      <a:noFill/>
                    </a:lnR>
                    <a:lnT>
                      <a:noFill/>
                    </a:lnT>
                    <a:lnB>
                      <a:noFill/>
                    </a:lnB>
                  </a:tcPr>
                </a:tc>
                <a:tc>
                  <a:txBody>
                    <a:bodyPr/>
                    <a:lstStyle/>
                    <a:p>
                      <a:pPr algn="l" fontAlgn="b"/>
                      <a:r>
                        <a:rPr lang="en-AU" sz="1000" b="0" i="0" u="none" strike="noStrike">
                          <a:latin typeface="Arial"/>
                        </a:rPr>
                        <a:t>ROBERTS</a:t>
                      </a:r>
                    </a:p>
                  </a:txBody>
                  <a:tcPr marL="9525" marR="9525" marT="9525" marB="0" anchor="b">
                    <a:lnL>
                      <a:noFill/>
                    </a:lnL>
                    <a:lnR>
                      <a:noFill/>
                    </a:lnR>
                    <a:lnT>
                      <a:noFill/>
                    </a:lnT>
                    <a:lnB>
                      <a:noFill/>
                    </a:lnB>
                  </a:tcPr>
                </a:tc>
                <a:tc>
                  <a:txBody>
                    <a:bodyPr/>
                    <a:lstStyle/>
                    <a:p>
                      <a:pPr algn="r" fontAlgn="b"/>
                      <a:r>
                        <a:rPr lang="en-AU" sz="1000" b="0" i="0" u="none" strike="noStrike">
                          <a:latin typeface="Arial"/>
                        </a:rPr>
                        <a:t>1.87</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1.66</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1.34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1.96</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0.89</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ZACK</a:t>
                      </a:r>
                    </a:p>
                  </a:txBody>
                  <a:tcPr marL="9525" marR="9525" marT="9525" marB="0" anchor="b">
                    <a:lnL>
                      <a:noFill/>
                    </a:lnL>
                    <a:lnR>
                      <a:noFill/>
                    </a:lnR>
                    <a:lnT>
                      <a:noFill/>
                    </a:lnT>
                    <a:lnB>
                      <a:noFill/>
                    </a:lnB>
                  </a:tcPr>
                </a:tc>
                <a:tc>
                  <a:txBody>
                    <a:bodyPr/>
                    <a:lstStyle/>
                    <a:p>
                      <a:pPr algn="l" fontAlgn="b"/>
                      <a:r>
                        <a:rPr lang="en-AU" sz="1000" b="0" i="0" u="none" strike="noStrike">
                          <a:latin typeface="Arial"/>
                        </a:rPr>
                        <a:t>SOUPE</a:t>
                      </a:r>
                    </a:p>
                  </a:txBody>
                  <a:tcPr marL="9525" marR="9525" marT="9525" marB="0" anchor="b">
                    <a:lnL>
                      <a:noFill/>
                    </a:lnL>
                    <a:lnR>
                      <a:noFill/>
                    </a:lnR>
                    <a:lnT>
                      <a:noFill/>
                    </a:lnT>
                    <a:lnB>
                      <a:noFill/>
                    </a:lnB>
                  </a:tcPr>
                </a:tc>
                <a:tc>
                  <a:txBody>
                    <a:bodyPr/>
                    <a:lstStyle/>
                    <a:p>
                      <a:pPr algn="r" fontAlgn="b"/>
                      <a:r>
                        <a:rPr lang="en-AU" sz="1000" b="0" i="0" u="none" strike="noStrike" dirty="0">
                          <a:latin typeface="Arial"/>
                        </a:rPr>
                        <a:t>2.32</a:t>
                      </a:r>
                    </a:p>
                  </a:txBody>
                  <a:tcPr marL="9525" marR="9525" marT="9525" marB="0" anchor="b">
                    <a:lnL>
                      <a:noFill/>
                    </a:lnL>
                    <a:lnR>
                      <a:noFill/>
                    </a:lnR>
                    <a:lnT>
                      <a:noFill/>
                    </a:lnT>
                    <a:lnB>
                      <a:noFill/>
                    </a:lnB>
                    <a:solidFill>
                      <a:srgbClr val="FFCC00"/>
                    </a:solidFill>
                  </a:tcPr>
                </a:tc>
                <a:tc>
                  <a:txBody>
                    <a:bodyPr/>
                    <a:lstStyle/>
                    <a:p>
                      <a:pPr algn="r" fontAlgn="b"/>
                      <a:r>
                        <a:rPr lang="en-AU" sz="1000" b="0" i="0" u="none" strike="noStrike">
                          <a:latin typeface="Arial"/>
                        </a:rPr>
                        <a:t>1.48</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1.34</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0.89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1.29</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c>
                  <a:txBody>
                    <a:bodyPr/>
                    <a:lstStyle/>
                    <a:p>
                      <a:pPr algn="l" fontAlgn="b"/>
                      <a:endParaRPr lang="en-AU" sz="1000" b="0" i="0" u="none" strike="noStrike">
                        <a:latin typeface="Arial"/>
                      </a:endParaRPr>
                    </a:p>
                  </a:txBody>
                  <a:tcPr marL="9525" marR="9525" marT="9525" marB="0" anchor="b">
                    <a:lnL>
                      <a:noFill/>
                    </a:lnL>
                    <a:lnR>
                      <a:noFill/>
                    </a:lnR>
                    <a:lnT>
                      <a:noFill/>
                    </a:lnT>
                    <a:lnB>
                      <a:noFill/>
                    </a:lnB>
                  </a:tcPr>
                </a:tc>
              </a:tr>
              <a:tr h="251860">
                <a:tc>
                  <a:txBody>
                    <a:bodyPr/>
                    <a:lstStyle/>
                    <a:p>
                      <a:pPr algn="l" fontAlgn="b"/>
                      <a:r>
                        <a:rPr lang="en-AU" sz="1000" b="1" i="0" u="none" strike="noStrike">
                          <a:latin typeface="Arial"/>
                        </a:rPr>
                        <a:t>Year 5</a:t>
                      </a:r>
                    </a:p>
                  </a:txBody>
                  <a:tcPr marL="9525" marR="9525" marT="9525" marB="0" anchor="b">
                    <a:lnL>
                      <a:noFill/>
                    </a:lnL>
                    <a:lnR>
                      <a:noFill/>
                    </a:lnR>
                    <a:lnT>
                      <a:noFill/>
                    </a:lnT>
                    <a:lnB>
                      <a:noFill/>
                    </a:lnB>
                  </a:tcPr>
                </a:tc>
                <a:tc>
                  <a:txBody>
                    <a:bodyPr/>
                    <a:lstStyle/>
                    <a:p>
                      <a:pPr algn="l" fontAlgn="b"/>
                      <a:r>
                        <a:rPr lang="en-AU" sz="1000" b="0" i="0" u="none" strike="noStrike">
                          <a:latin typeface="Arial"/>
                        </a:rPr>
                        <a:t>DESIREE</a:t>
                      </a:r>
                    </a:p>
                  </a:txBody>
                  <a:tcPr marL="9525" marR="9525" marT="9525" marB="0" anchor="b">
                    <a:lnL>
                      <a:noFill/>
                    </a:lnL>
                    <a:lnR>
                      <a:noFill/>
                    </a:lnR>
                    <a:lnT>
                      <a:noFill/>
                    </a:lnT>
                    <a:lnB>
                      <a:noFill/>
                    </a:lnB>
                  </a:tcPr>
                </a:tc>
                <a:tc>
                  <a:txBody>
                    <a:bodyPr/>
                    <a:lstStyle/>
                    <a:p>
                      <a:pPr algn="l" fontAlgn="b"/>
                      <a:r>
                        <a:rPr lang="en-AU" sz="1000" b="0" i="0" u="none" strike="noStrike">
                          <a:latin typeface="Arial"/>
                        </a:rPr>
                        <a:t>SOUPE</a:t>
                      </a:r>
                    </a:p>
                  </a:txBody>
                  <a:tcPr marL="9525" marR="9525" marT="9525" marB="0" anchor="b">
                    <a:lnL>
                      <a:noFill/>
                    </a:lnL>
                    <a:lnR>
                      <a:noFill/>
                    </a:lnR>
                    <a:lnT>
                      <a:noFill/>
                    </a:lnT>
                    <a:lnB>
                      <a:noFill/>
                    </a:lnB>
                  </a:tcPr>
                </a:tc>
                <a:tc>
                  <a:txBody>
                    <a:bodyPr/>
                    <a:lstStyle/>
                    <a:p>
                      <a:pPr algn="r" fontAlgn="b"/>
                      <a:r>
                        <a:rPr lang="en-AU" sz="1000" b="0" i="0" u="none" strike="noStrike">
                          <a:latin typeface="Arial"/>
                        </a:rPr>
                        <a:t>2.78</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3.11</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3.31</a:t>
                      </a:r>
                    </a:p>
                  </a:txBody>
                  <a:tcPr marL="9525" marR="9525" marT="9525" marB="0" anchor="b">
                    <a:lnL>
                      <a:noFill/>
                    </a:lnL>
                    <a:lnR>
                      <a:noFill/>
                    </a:lnR>
                    <a:lnT>
                      <a:noFill/>
                    </a:lnT>
                    <a:lnB>
                      <a:noFill/>
                    </a:lnB>
                    <a:solidFill>
                      <a:srgbClr val="FFCC00"/>
                    </a:solidFill>
                  </a:tcPr>
                </a:tc>
                <a:tc>
                  <a:txBody>
                    <a:bodyPr/>
                    <a:lstStyle/>
                    <a:p>
                      <a:pPr algn="r" fontAlgn="b"/>
                      <a:r>
                        <a:rPr lang="en-AU" sz="1000" b="0" i="0" u="none" strike="noStrike">
                          <a:latin typeface="Arial"/>
                        </a:rPr>
                        <a:t>1.98</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2.59</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MITCHELL</a:t>
                      </a:r>
                    </a:p>
                  </a:txBody>
                  <a:tcPr marL="9525" marR="9525" marT="9525" marB="0" anchor="b">
                    <a:lnL>
                      <a:noFill/>
                    </a:lnL>
                    <a:lnR>
                      <a:noFill/>
                    </a:lnR>
                    <a:lnT>
                      <a:noFill/>
                    </a:lnT>
                    <a:lnB>
                      <a:noFill/>
                    </a:lnB>
                  </a:tcPr>
                </a:tc>
                <a:tc>
                  <a:txBody>
                    <a:bodyPr/>
                    <a:lstStyle/>
                    <a:p>
                      <a:pPr algn="l" fontAlgn="b"/>
                      <a:r>
                        <a:rPr lang="en-AU" sz="1000" b="0" i="0" u="none" strike="noStrike">
                          <a:latin typeface="Arial"/>
                        </a:rPr>
                        <a:t>BARTLETT</a:t>
                      </a:r>
                    </a:p>
                  </a:txBody>
                  <a:tcPr marL="9525" marR="9525" marT="9525" marB="0" anchor="b">
                    <a:lnL>
                      <a:noFill/>
                    </a:lnL>
                    <a:lnR>
                      <a:noFill/>
                    </a:lnR>
                    <a:lnT>
                      <a:noFill/>
                    </a:lnT>
                    <a:lnB>
                      <a:noFill/>
                    </a:lnB>
                  </a:tcPr>
                </a:tc>
                <a:tc>
                  <a:txBody>
                    <a:bodyPr/>
                    <a:lstStyle/>
                    <a:p>
                      <a:pPr algn="r" fontAlgn="b"/>
                      <a:r>
                        <a:rPr lang="en-AU" sz="1000" b="0" i="0" u="none" strike="noStrike">
                          <a:latin typeface="Arial"/>
                        </a:rPr>
                        <a:t>2.52</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2.47</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1.96</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1.98</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2.79</a:t>
                      </a:r>
                    </a:p>
                  </a:txBody>
                  <a:tcPr marL="9525" marR="9525" marT="9525" marB="0" anchor="b">
                    <a:lnL>
                      <a:noFill/>
                    </a:lnL>
                    <a:lnR>
                      <a:noFill/>
                    </a:lnR>
                    <a:lnT>
                      <a:noFill/>
                    </a:lnT>
                    <a:lnB>
                      <a:noFill/>
                    </a:lnB>
                    <a:solidFill>
                      <a:srgbClr val="FF0000"/>
                    </a:solidFill>
                  </a:tcPr>
                </a:tc>
              </a:tr>
              <a:tr h="251860">
                <a:tc>
                  <a:txBody>
                    <a:bodyPr/>
                    <a:lstStyle/>
                    <a:p>
                      <a:pPr algn="l" fontAlgn="b"/>
                      <a:endParaRPr lang="en-AU" sz="1000" b="1" i="0" u="none" strike="noStrike">
                        <a:latin typeface="Arial"/>
                      </a:endParaRPr>
                    </a:p>
                  </a:txBody>
                  <a:tcPr marL="9525" marR="9525" marT="9525" marB="0" anchor="b">
                    <a:lnL>
                      <a:noFill/>
                    </a:lnL>
                    <a:lnR>
                      <a:noFill/>
                    </a:lnR>
                    <a:lnT>
                      <a:noFill/>
                    </a:lnT>
                    <a:lnB>
                      <a:noFill/>
                    </a:lnB>
                  </a:tcPr>
                </a:tc>
                <a:tc>
                  <a:txBody>
                    <a:bodyPr/>
                    <a:lstStyle/>
                    <a:p>
                      <a:pPr algn="l" fontAlgn="b"/>
                      <a:r>
                        <a:rPr lang="en-AU" sz="1000" b="0" i="0" u="none" strike="noStrike">
                          <a:latin typeface="Arial"/>
                        </a:rPr>
                        <a:t>SHAYLEY</a:t>
                      </a:r>
                    </a:p>
                  </a:txBody>
                  <a:tcPr marL="9525" marR="9525" marT="9525" marB="0" anchor="b">
                    <a:lnL>
                      <a:noFill/>
                    </a:lnL>
                    <a:lnR>
                      <a:noFill/>
                    </a:lnR>
                    <a:lnT>
                      <a:noFill/>
                    </a:lnT>
                    <a:lnB>
                      <a:noFill/>
                    </a:lnB>
                  </a:tcPr>
                </a:tc>
                <a:tc>
                  <a:txBody>
                    <a:bodyPr/>
                    <a:lstStyle/>
                    <a:p>
                      <a:pPr algn="l" fontAlgn="b"/>
                      <a:r>
                        <a:rPr lang="en-AU" sz="1000" b="0" i="0" u="none" strike="noStrike">
                          <a:latin typeface="Arial"/>
                        </a:rPr>
                        <a:t>CORNWILL</a:t>
                      </a:r>
                    </a:p>
                  </a:txBody>
                  <a:tcPr marL="9525" marR="9525" marT="9525" marB="0" anchor="b">
                    <a:lnL>
                      <a:noFill/>
                    </a:lnL>
                    <a:lnR>
                      <a:noFill/>
                    </a:lnR>
                    <a:lnT>
                      <a:noFill/>
                    </a:lnT>
                    <a:lnB>
                      <a:noFill/>
                    </a:lnB>
                  </a:tcPr>
                </a:tc>
                <a:tc>
                  <a:txBody>
                    <a:bodyPr/>
                    <a:lstStyle/>
                    <a:p>
                      <a:pPr algn="r" fontAlgn="b"/>
                      <a:r>
                        <a:rPr lang="en-AU" sz="1000" b="0" i="0" u="none" strike="noStrike">
                          <a:latin typeface="Arial"/>
                        </a:rPr>
                        <a:t>2.87</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2.89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2.59</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a:latin typeface="Arial"/>
                        </a:rPr>
                        <a:t>1.98</a:t>
                      </a:r>
                    </a:p>
                  </a:txBody>
                  <a:tcPr marL="9525" marR="9525" marT="9525" marB="0" anchor="b">
                    <a:lnL>
                      <a:noFill/>
                    </a:lnL>
                    <a:lnR>
                      <a:noFill/>
                    </a:lnR>
                    <a:lnT>
                      <a:noFill/>
                    </a:lnT>
                    <a:lnB>
                      <a:noFill/>
                    </a:lnB>
                    <a:solidFill>
                      <a:srgbClr val="FF0000"/>
                    </a:solidFill>
                  </a:tcPr>
                </a:tc>
                <a:tc>
                  <a:txBody>
                    <a:bodyPr/>
                    <a:lstStyle/>
                    <a:p>
                      <a:pPr algn="r" fontAlgn="b"/>
                      <a:r>
                        <a:rPr lang="en-AU" sz="1000" b="0" i="0" u="none" strike="noStrike" dirty="0">
                          <a:latin typeface="Arial"/>
                        </a:rPr>
                        <a:t>3.01</a:t>
                      </a:r>
                    </a:p>
                  </a:txBody>
                  <a:tcPr marL="9525" marR="9525" marT="9525" marB="0" anchor="b">
                    <a:lnL>
                      <a:noFill/>
                    </a:lnL>
                    <a:lnR>
                      <a:noFill/>
                    </a:lnR>
                    <a:lnT>
                      <a:noFill/>
                    </a:lnT>
                    <a:lnB>
                      <a:noFill/>
                    </a:lnB>
                    <a:solidFill>
                      <a:srgbClr val="FFCC00"/>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Don’t bury your head in the sand</a:t>
            </a:r>
            <a:endParaRPr lang="en-AU" dirty="0"/>
          </a:p>
        </p:txBody>
      </p:sp>
      <p:pic>
        <p:nvPicPr>
          <p:cNvPr id="6" name="Picture Placeholder 5" descr="IMG.jpg"/>
          <p:cNvPicPr>
            <a:picLocks noGrp="1" noChangeAspect="1"/>
          </p:cNvPicPr>
          <p:nvPr>
            <p:ph type="pic" idx="1"/>
          </p:nvPr>
        </p:nvPicPr>
        <p:blipFill>
          <a:blip r:embed="rId2" cstate="print"/>
          <a:srcRect l="9155" r="9155"/>
          <a:stretch>
            <a:fillRect/>
          </a:stretch>
        </p:blipFill>
        <p:spPr/>
      </p:pic>
      <p:sp>
        <p:nvSpPr>
          <p:cNvPr id="5" name="Text Placeholder 4"/>
          <p:cNvSpPr>
            <a:spLocks noGrp="1"/>
          </p:cNvSpPr>
          <p:nvPr>
            <p:ph type="body" sz="half" idx="2"/>
          </p:nvPr>
        </p:nvSpPr>
        <p:spPr/>
        <p:txBody>
          <a:bodyPr>
            <a:normAutofit/>
          </a:bodyPr>
          <a:lstStyle/>
          <a:p>
            <a:pPr algn="ctr"/>
            <a:r>
              <a:rPr lang="en-AU" sz="6000" b="1" dirty="0" smtClean="0"/>
              <a:t>What can we do??</a:t>
            </a:r>
            <a:endParaRPr lang="en-AU" sz="6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7"/>
          <p:cNvSpPr>
            <a:spLocks noGrp="1"/>
          </p:cNvSpPr>
          <p:nvPr>
            <p:ph type="title"/>
          </p:nvPr>
        </p:nvSpPr>
        <p:spPr bwMode="auto"/>
        <p:txBody>
          <a:bodyPr/>
          <a:lstStyle/>
          <a:p>
            <a:pPr algn="ctr" eaLnBrk="1" hangingPunct="1"/>
            <a:r>
              <a:rPr lang="en-US" sz="3400" dirty="0" smtClean="0"/>
              <a:t>A WHOLE SCHOOL SPELLING APPROACH</a:t>
            </a:r>
          </a:p>
        </p:txBody>
      </p:sp>
      <p:sp>
        <p:nvSpPr>
          <p:cNvPr id="25603" name="TextBox 8"/>
          <p:cNvSpPr txBox="1">
            <a:spLocks noChangeArrowheads="1"/>
          </p:cNvSpPr>
          <p:nvPr/>
        </p:nvSpPr>
        <p:spPr bwMode="auto">
          <a:xfrm>
            <a:off x="0" y="1905000"/>
            <a:ext cx="9144000" cy="4154984"/>
          </a:xfrm>
          <a:prstGeom prst="rect">
            <a:avLst/>
          </a:prstGeom>
          <a:noFill/>
          <a:ln w="9525">
            <a:noFill/>
            <a:miter lim="800000"/>
            <a:headEnd/>
            <a:tailEnd/>
          </a:ln>
        </p:spPr>
        <p:txBody>
          <a:bodyPr>
            <a:spAutoFit/>
          </a:bodyPr>
          <a:lstStyle/>
          <a:p>
            <a:pPr algn="ctr"/>
            <a:r>
              <a:rPr lang="en-US" sz="4400" dirty="0">
                <a:solidFill>
                  <a:schemeClr val="accent1">
                    <a:lumMod val="60000"/>
                    <a:lumOff val="40000"/>
                  </a:schemeClr>
                </a:solidFill>
              </a:rPr>
              <a:t>Spelling Investigations</a:t>
            </a:r>
          </a:p>
          <a:p>
            <a:endParaRPr lang="en-US" sz="4400" dirty="0"/>
          </a:p>
          <a:p>
            <a:pPr algn="ctr"/>
            <a:r>
              <a:rPr lang="en-US" sz="4400" dirty="0"/>
              <a:t>Student </a:t>
            </a:r>
            <a:r>
              <a:rPr lang="en-US" sz="4400" dirty="0" err="1"/>
              <a:t>Centred</a:t>
            </a:r>
            <a:r>
              <a:rPr lang="en-US" sz="4400" dirty="0"/>
              <a:t> Spelling- Personal Words</a:t>
            </a:r>
          </a:p>
          <a:p>
            <a:endParaRPr lang="en-US" sz="4400" dirty="0"/>
          </a:p>
          <a:p>
            <a:pPr algn="ctr"/>
            <a:r>
              <a:rPr lang="en-US" sz="4400" dirty="0"/>
              <a:t>Class Words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nodeType="clickEffect">
                                  <p:stCondLst>
                                    <p:cond delay="0"/>
                                  </p:stCondLst>
                                  <p:iterate type="lt">
                                    <p:tmPct val="10000"/>
                                  </p:iterate>
                                  <p:childTnLst>
                                    <p:animScale>
                                      <p:cBhvr>
                                        <p:cTn id="6" dur="1000" autoRev="1" fill="hold">
                                          <p:stCondLst>
                                            <p:cond delay="0"/>
                                          </p:stCondLst>
                                        </p:cTn>
                                        <p:tgtEl>
                                          <p:spTgt spid="25603">
                                            <p:txEl>
                                              <p:pRg st="0" end="0"/>
                                            </p:txEl>
                                          </p:spTgt>
                                        </p:tgtEl>
                                      </p:cBhvr>
                                      <p:to x="80000" y="100000"/>
                                    </p:animScale>
                                    <p:anim by="(#ppt_w*0.10)" calcmode="lin" valueType="num">
                                      <p:cBhvr>
                                        <p:cTn id="7" dur="1000" autoRev="1" fill="hold">
                                          <p:stCondLst>
                                            <p:cond delay="0"/>
                                          </p:stCondLst>
                                        </p:cTn>
                                        <p:tgtEl>
                                          <p:spTgt spid="25603">
                                            <p:txEl>
                                              <p:pRg st="0" end="0"/>
                                            </p:txEl>
                                          </p:spTgt>
                                        </p:tgtEl>
                                        <p:attrNameLst>
                                          <p:attrName>ppt_x</p:attrName>
                                        </p:attrNameLst>
                                      </p:cBhvr>
                                    </p:anim>
                                    <p:anim by="(-#ppt_w*0.10)" calcmode="lin" valueType="num">
                                      <p:cBhvr>
                                        <p:cTn id="8" dur="1000" autoRev="1" fill="hold">
                                          <p:stCondLst>
                                            <p:cond delay="0"/>
                                          </p:stCondLst>
                                        </p:cTn>
                                        <p:tgtEl>
                                          <p:spTgt spid="25603">
                                            <p:txEl>
                                              <p:pRg st="0" end="0"/>
                                            </p:txEl>
                                          </p:spTgt>
                                        </p:tgtEl>
                                        <p:attrNameLst>
                                          <p:attrName>ppt_y</p:attrName>
                                        </p:attrNameLst>
                                      </p:cBhvr>
                                    </p:anim>
                                    <p:animRot by="-480000">
                                      <p:cBhvr>
                                        <p:cTn id="9" dur="1000" autoRev="1" fill="hold">
                                          <p:stCondLst>
                                            <p:cond delay="0"/>
                                          </p:stCondLst>
                                        </p:cTn>
                                        <p:tgtEl>
                                          <p:spTgt spid="2560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gn="ctr"/>
            <a:r>
              <a:rPr lang="en-AU" dirty="0"/>
              <a:t>Spelling Investigations</a:t>
            </a:r>
            <a:endParaRPr lang="en-US" dirty="0"/>
          </a:p>
        </p:txBody>
      </p:sp>
      <p:sp>
        <p:nvSpPr>
          <p:cNvPr id="86019" name="Rectangle 3"/>
          <p:cNvSpPr>
            <a:spLocks noGrp="1" noChangeArrowheads="1"/>
          </p:cNvSpPr>
          <p:nvPr>
            <p:ph type="body" idx="1"/>
          </p:nvPr>
        </p:nvSpPr>
        <p:spPr>
          <a:xfrm>
            <a:off x="428596" y="2571744"/>
            <a:ext cx="7239000" cy="4846320"/>
          </a:xfrm>
        </p:spPr>
        <p:txBody>
          <a:bodyPr lIns="64267" tIns="32133" rIns="64267" bIns="32133" anchor="t"/>
          <a:lstStyle/>
          <a:p>
            <a:pPr algn="ctr">
              <a:buFontTx/>
              <a:buNone/>
            </a:pPr>
            <a:r>
              <a:rPr lang="en-AU" sz="3400" b="1" dirty="0"/>
              <a:t>Students learn how to spell using a discovery process in which they then express their application in their </a:t>
            </a:r>
            <a:r>
              <a:rPr lang="en-AU" sz="3400" b="1"/>
              <a:t>own </a:t>
            </a:r>
            <a:r>
              <a:rPr lang="en-AU" sz="3400" b="1" smtClean="0"/>
              <a:t>writing.</a:t>
            </a:r>
            <a:endParaRPr lang="en-US" sz="3400" b="1"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696516" y="2357438"/>
            <a:ext cx="7773293" cy="1470050"/>
          </a:xfrm>
          <a:noFill/>
          <a:ln/>
        </p:spPr>
        <p:txBody>
          <a:bodyPr/>
          <a:lstStyle/>
          <a:p>
            <a:r>
              <a:rPr lang="en-AU"/>
              <a:t>Spelling Investigations</a:t>
            </a:r>
            <a:endParaRPr lang="en-US"/>
          </a:p>
        </p:txBody>
      </p:sp>
      <p:pic>
        <p:nvPicPr>
          <p:cNvPr id="95237" name="Picture 5"/>
          <p:cNvPicPr>
            <a:picLocks noChangeAspect="1" noChangeArrowheads="1"/>
          </p:cNvPicPr>
          <p:nvPr/>
        </p:nvPicPr>
        <p:blipFill>
          <a:blip r:embed="rId3" cstate="print"/>
          <a:srcRect/>
          <a:stretch>
            <a:fillRect/>
          </a:stretch>
        </p:blipFill>
        <p:spPr bwMode="auto">
          <a:xfrm>
            <a:off x="214312" y="281285"/>
            <a:ext cx="2955727" cy="2216795"/>
          </a:xfrm>
          <a:prstGeom prst="rect">
            <a:avLst/>
          </a:prstGeom>
          <a:noFill/>
          <a:ln w="12700">
            <a:noFill/>
            <a:miter lim="800000"/>
            <a:headEnd/>
            <a:tailEnd/>
          </a:ln>
        </p:spPr>
      </p:pic>
      <p:pic>
        <p:nvPicPr>
          <p:cNvPr id="95238" name="Picture 6"/>
          <p:cNvPicPr>
            <a:picLocks noChangeAspect="1" noChangeArrowheads="1"/>
          </p:cNvPicPr>
          <p:nvPr/>
        </p:nvPicPr>
        <p:blipFill>
          <a:blip r:embed="rId4" cstate="print"/>
          <a:srcRect/>
          <a:stretch>
            <a:fillRect/>
          </a:stretch>
        </p:blipFill>
        <p:spPr bwMode="auto">
          <a:xfrm>
            <a:off x="3053953" y="285750"/>
            <a:ext cx="2976935" cy="2232422"/>
          </a:xfrm>
          <a:prstGeom prst="rect">
            <a:avLst/>
          </a:prstGeom>
          <a:noFill/>
          <a:ln w="12700">
            <a:noFill/>
            <a:miter lim="800000"/>
            <a:headEnd/>
            <a:tailEnd/>
          </a:ln>
        </p:spPr>
      </p:pic>
      <p:pic>
        <p:nvPicPr>
          <p:cNvPr id="95239" name="Picture 7"/>
          <p:cNvPicPr>
            <a:picLocks noChangeAspect="1" noChangeArrowheads="1"/>
          </p:cNvPicPr>
          <p:nvPr/>
        </p:nvPicPr>
        <p:blipFill>
          <a:blip r:embed="rId5" cstate="print"/>
          <a:srcRect/>
          <a:stretch>
            <a:fillRect/>
          </a:stretch>
        </p:blipFill>
        <p:spPr bwMode="auto">
          <a:xfrm>
            <a:off x="5893594" y="267891"/>
            <a:ext cx="2991445" cy="2243584"/>
          </a:xfrm>
          <a:prstGeom prst="rect">
            <a:avLst/>
          </a:prstGeom>
          <a:noFill/>
          <a:ln w="12700">
            <a:noFill/>
            <a:miter lim="800000"/>
            <a:headEnd/>
            <a:tailEnd/>
          </a:ln>
        </p:spPr>
      </p:pic>
      <p:pic>
        <p:nvPicPr>
          <p:cNvPr id="95240" name="Picture 8"/>
          <p:cNvPicPr>
            <a:picLocks noChangeAspect="1" noChangeArrowheads="1"/>
          </p:cNvPicPr>
          <p:nvPr/>
        </p:nvPicPr>
        <p:blipFill>
          <a:blip r:embed="rId6" cstate="print"/>
          <a:srcRect/>
          <a:stretch>
            <a:fillRect/>
          </a:stretch>
        </p:blipFill>
        <p:spPr bwMode="auto">
          <a:xfrm>
            <a:off x="196453" y="4058543"/>
            <a:ext cx="3446859" cy="2585145"/>
          </a:xfrm>
          <a:prstGeom prst="rect">
            <a:avLst/>
          </a:prstGeom>
          <a:noFill/>
          <a:ln w="12700">
            <a:noFill/>
            <a:miter lim="800000"/>
            <a:headEnd/>
            <a:tailEnd/>
          </a:ln>
        </p:spPr>
      </p:pic>
      <p:pic>
        <p:nvPicPr>
          <p:cNvPr id="95241" name="Picture 9"/>
          <p:cNvPicPr>
            <a:picLocks noChangeAspect="1" noChangeArrowheads="1"/>
          </p:cNvPicPr>
          <p:nvPr/>
        </p:nvPicPr>
        <p:blipFill>
          <a:blip r:embed="rId7" cstate="print"/>
          <a:srcRect/>
          <a:stretch>
            <a:fillRect/>
          </a:stretch>
        </p:blipFill>
        <p:spPr bwMode="auto">
          <a:xfrm>
            <a:off x="2678906" y="4071937"/>
            <a:ext cx="3394398" cy="2544961"/>
          </a:xfrm>
          <a:prstGeom prst="rect">
            <a:avLst/>
          </a:prstGeom>
          <a:noFill/>
          <a:ln w="12700">
            <a:noFill/>
            <a:miter lim="800000"/>
            <a:headEnd/>
            <a:tailEnd/>
          </a:ln>
        </p:spPr>
      </p:pic>
      <p:pic>
        <p:nvPicPr>
          <p:cNvPr id="95242" name="Picture 10"/>
          <p:cNvPicPr>
            <a:picLocks noChangeAspect="1" noChangeArrowheads="1"/>
          </p:cNvPicPr>
          <p:nvPr/>
        </p:nvPicPr>
        <p:blipFill>
          <a:blip r:embed="rId8" cstate="print"/>
          <a:srcRect/>
          <a:stretch>
            <a:fillRect/>
          </a:stretch>
        </p:blipFill>
        <p:spPr bwMode="auto">
          <a:xfrm>
            <a:off x="5541988" y="4080867"/>
            <a:ext cx="3405559" cy="2553891"/>
          </a:xfrm>
          <a:prstGeom prst="rect">
            <a:avLst/>
          </a:prstGeom>
          <a:noFill/>
          <a:ln w="12700">
            <a:noFill/>
            <a:miter lim="800000"/>
            <a:headEnd/>
            <a:tailEnd/>
          </a:ln>
        </p:spPr>
      </p:pic>
    </p:spTree>
  </p:cSld>
  <p:clrMapOvr>
    <a:masterClrMapping/>
  </p:clrMapOvr>
  <p:transition>
    <p:wheel spokes="2"/>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lIns="64274" tIns="32137" rIns="64274" bIns="32137" anchor="t"/>
          <a:lstStyle/>
          <a:p>
            <a:r>
              <a:rPr lang="en-US" dirty="0" smtClean="0"/>
              <a:t>Articulate the focus to students.</a:t>
            </a:r>
          </a:p>
          <a:p>
            <a:r>
              <a:rPr lang="en-US" dirty="0" smtClean="0"/>
              <a:t>Make a link to students’ writing. </a:t>
            </a:r>
          </a:p>
          <a:p>
            <a:pPr>
              <a:buNone/>
            </a:pPr>
            <a:r>
              <a:rPr lang="en-US" dirty="0" smtClean="0"/>
              <a:t> </a:t>
            </a:r>
          </a:p>
          <a:p>
            <a:pPr>
              <a:buNone/>
            </a:pPr>
            <a:r>
              <a:rPr lang="en-US" dirty="0" smtClean="0"/>
              <a:t>“ I’ve noticed in your writing....</a:t>
            </a:r>
          </a:p>
          <a:p>
            <a:pPr>
              <a:buNone/>
            </a:pPr>
            <a:endParaRPr lang="en-US" dirty="0" smtClean="0"/>
          </a:p>
          <a:p>
            <a:pPr>
              <a:buNone/>
            </a:pPr>
            <a:r>
              <a:rPr lang="en-US" dirty="0" smtClean="0"/>
              <a:t>that people are confusing there and their;</a:t>
            </a:r>
          </a:p>
          <a:p>
            <a:pPr>
              <a:buNone/>
            </a:pPr>
            <a:r>
              <a:rPr lang="en-US" dirty="0" smtClean="0"/>
              <a:t>that people are having difficulty with ‘</a:t>
            </a:r>
            <a:r>
              <a:rPr lang="en-US" dirty="0" err="1" smtClean="0"/>
              <a:t>ed</a:t>
            </a:r>
            <a:r>
              <a:rPr lang="en-US" dirty="0" smtClean="0"/>
              <a:t>’ endings;</a:t>
            </a:r>
          </a:p>
          <a:p>
            <a:pPr>
              <a:buNone/>
            </a:pPr>
            <a:r>
              <a:rPr lang="en-US" dirty="0" smtClean="0"/>
              <a:t>that words with more than 3 syllables are giving people trouble.”</a:t>
            </a:r>
          </a:p>
          <a:p>
            <a:endParaRPr lang="en-US" dirty="0"/>
          </a:p>
          <a:p>
            <a:endParaRPr lang="en-US" dirty="0"/>
          </a:p>
        </p:txBody>
      </p:sp>
      <p:sp>
        <p:nvSpPr>
          <p:cNvPr id="102402" name="Rectangle 2"/>
          <p:cNvSpPr>
            <a:spLocks noGrp="1" noChangeArrowheads="1"/>
          </p:cNvSpPr>
          <p:nvPr>
            <p:ph type="title"/>
          </p:nvPr>
        </p:nvSpPr>
        <p:spPr/>
        <p:txBody>
          <a:bodyPr/>
          <a:lstStyle/>
          <a:p>
            <a:r>
              <a:rPr lang="en-US" dirty="0"/>
              <a:t>1. Stating the Focus</a:t>
            </a:r>
          </a:p>
        </p:txBody>
      </p:sp>
    </p:spTree>
  </p:cSld>
  <p:clrMapOvr>
    <a:masterClrMapping/>
  </p:clrMapOvr>
  <p:transition>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noChangeArrowheads="1"/>
          </p:cNvSpPr>
          <p:nvPr>
            <p:ph idx="1"/>
          </p:nvPr>
        </p:nvSpPr>
        <p:spPr/>
        <p:txBody>
          <a:bodyPr lIns="64274" tIns="32137" rIns="64274" bIns="32137" anchor="t"/>
          <a:lstStyle/>
          <a:p>
            <a:r>
              <a:rPr lang="en-US" dirty="0" smtClean="0"/>
              <a:t>Use familiar reading materials to collect examples of words.</a:t>
            </a:r>
          </a:p>
          <a:p>
            <a:r>
              <a:rPr lang="en-US" dirty="0" smtClean="0"/>
              <a:t>May be ongoing across subject areas and lessons.</a:t>
            </a:r>
          </a:p>
          <a:p>
            <a:pPr>
              <a:buFontTx/>
              <a:buNone/>
            </a:pPr>
            <a:endParaRPr lang="en-US" dirty="0"/>
          </a:p>
        </p:txBody>
      </p:sp>
      <p:sp>
        <p:nvSpPr>
          <p:cNvPr id="110594" name="Rectangle 2"/>
          <p:cNvSpPr>
            <a:spLocks noGrp="1" noChangeArrowheads="1"/>
          </p:cNvSpPr>
          <p:nvPr>
            <p:ph type="title"/>
          </p:nvPr>
        </p:nvSpPr>
        <p:spPr/>
        <p:txBody>
          <a:bodyPr>
            <a:normAutofit/>
          </a:bodyPr>
          <a:lstStyle/>
          <a:p>
            <a:r>
              <a:rPr lang="en-US" sz="4000" dirty="0"/>
              <a:t>2. Collecting Words</a:t>
            </a:r>
          </a:p>
        </p:txBody>
      </p:sp>
    </p:spTree>
  </p:cSld>
  <p:clrMapOvr>
    <a:masterClrMapping/>
  </p:clrMapOvr>
  <p:transition>
    <p:wheel spokes="2"/>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p:txBody>
          <a:bodyPr lIns="64274" tIns="32137" rIns="64274" bIns="32137" anchor="t"/>
          <a:lstStyle/>
          <a:p>
            <a:r>
              <a:rPr lang="en-US" dirty="0" smtClean="0"/>
              <a:t>Collate class list of words.</a:t>
            </a:r>
          </a:p>
          <a:p>
            <a:r>
              <a:rPr lang="en-US" dirty="0" smtClean="0"/>
              <a:t>Ask students to clearly articulate why they chose the words.</a:t>
            </a:r>
          </a:p>
          <a:p>
            <a:r>
              <a:rPr lang="en-US" dirty="0" smtClean="0"/>
              <a:t>Encourage discussion and justification.</a:t>
            </a:r>
            <a:endParaRPr lang="en-US" dirty="0"/>
          </a:p>
        </p:txBody>
      </p:sp>
      <p:sp>
        <p:nvSpPr>
          <p:cNvPr id="111618" name="Rectangle 2"/>
          <p:cNvSpPr>
            <a:spLocks noGrp="1" noChangeArrowheads="1"/>
          </p:cNvSpPr>
          <p:nvPr>
            <p:ph type="title"/>
          </p:nvPr>
        </p:nvSpPr>
        <p:spPr/>
        <p:txBody>
          <a:bodyPr/>
          <a:lstStyle/>
          <a:p>
            <a:r>
              <a:rPr lang="en-US"/>
              <a:t>3. Class List</a:t>
            </a:r>
          </a:p>
        </p:txBody>
      </p:sp>
    </p:spTree>
  </p:cSld>
  <p:clrMapOvr>
    <a:masterClrMapping/>
  </p:clrMapOvr>
  <p:transition>
    <p:wheel spokes="2"/>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idx="1"/>
          </p:nvPr>
        </p:nvSpPr>
        <p:spPr/>
        <p:txBody>
          <a:bodyPr lIns="64274" tIns="32137" rIns="64274" bIns="32137" anchor="t"/>
          <a:lstStyle/>
          <a:p>
            <a:r>
              <a:rPr lang="en-US" dirty="0" smtClean="0"/>
              <a:t>Students identify ways to group words. </a:t>
            </a:r>
          </a:p>
          <a:p>
            <a:r>
              <a:rPr lang="en-US" dirty="0" smtClean="0"/>
              <a:t>Students group words accordingly (whole class or small group).</a:t>
            </a:r>
          </a:p>
          <a:p>
            <a:r>
              <a:rPr lang="en-US" dirty="0" smtClean="0"/>
              <a:t>Share categories.</a:t>
            </a:r>
          </a:p>
          <a:p>
            <a:r>
              <a:rPr lang="en-US" dirty="0" smtClean="0"/>
              <a:t>Display on word wall for future additions.</a:t>
            </a:r>
          </a:p>
          <a:p>
            <a:endParaRPr lang="en-US" dirty="0"/>
          </a:p>
        </p:txBody>
      </p:sp>
      <p:sp>
        <p:nvSpPr>
          <p:cNvPr id="112642" name="Rectangle 2"/>
          <p:cNvSpPr>
            <a:spLocks noGrp="1" noChangeArrowheads="1"/>
          </p:cNvSpPr>
          <p:nvPr>
            <p:ph type="title"/>
          </p:nvPr>
        </p:nvSpPr>
        <p:spPr/>
        <p:txBody>
          <a:bodyPr/>
          <a:lstStyle/>
          <a:p>
            <a:r>
              <a:rPr lang="en-US"/>
              <a:t>4. Group Words</a:t>
            </a:r>
          </a:p>
        </p:txBody>
      </p:sp>
    </p:spTree>
  </p:cSld>
  <p:clrMapOvr>
    <a:masterClrMapping/>
  </p:clrMapOvr>
  <p:transition>
    <p:wheel spokes="2"/>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4643446"/>
            <a:ext cx="8229600" cy="1143000"/>
          </a:xfrm>
        </p:spPr>
        <p:txBody>
          <a:bodyPr wrap="none"/>
          <a:lstStyle/>
          <a:p>
            <a:r>
              <a:rPr lang="en-AU" dirty="0" smtClean="0"/>
              <a:t>Walk and talk</a:t>
            </a:r>
            <a:endParaRPr lang="en-AU" dirty="0"/>
          </a:p>
        </p:txBody>
      </p:sp>
      <p:pic>
        <p:nvPicPr>
          <p:cNvPr id="1027" name="Picture 3" descr="E:\My Pictures\Spelling\phone 003.jpg"/>
          <p:cNvPicPr>
            <a:picLocks noGrp="1" noChangeAspect="1" noChangeArrowheads="1"/>
          </p:cNvPicPr>
          <p:nvPr>
            <p:ph idx="1"/>
          </p:nvPr>
        </p:nvPicPr>
        <p:blipFill>
          <a:blip r:embed="rId2" cstate="print"/>
          <a:srcRect/>
          <a:stretch>
            <a:fillRect/>
          </a:stretch>
        </p:blipFill>
        <p:spPr bwMode="auto">
          <a:xfrm>
            <a:off x="1428728" y="3929066"/>
            <a:ext cx="3905245" cy="2928934"/>
          </a:xfrm>
          <a:prstGeom prst="rect">
            <a:avLst/>
          </a:prstGeom>
          <a:noFill/>
        </p:spPr>
      </p:pic>
      <p:pic>
        <p:nvPicPr>
          <p:cNvPr id="1026" name="Picture 2" descr="E:\My Pictures\Spelling\phone 002.jpg"/>
          <p:cNvPicPr>
            <a:picLocks noChangeAspect="1" noChangeArrowheads="1"/>
          </p:cNvPicPr>
          <p:nvPr/>
        </p:nvPicPr>
        <p:blipFill>
          <a:blip r:embed="rId3" cstate="print"/>
          <a:srcRect/>
          <a:stretch>
            <a:fillRect/>
          </a:stretch>
        </p:blipFill>
        <p:spPr bwMode="auto">
          <a:xfrm>
            <a:off x="5238755" y="3929066"/>
            <a:ext cx="3905245" cy="2928934"/>
          </a:xfrm>
          <a:prstGeom prst="rect">
            <a:avLst/>
          </a:prstGeom>
          <a:noFill/>
        </p:spPr>
      </p:pic>
      <p:pic>
        <p:nvPicPr>
          <p:cNvPr id="1028" name="Picture 4" descr="E:\My Pictures\Spelling\phone 012.jpg"/>
          <p:cNvPicPr>
            <a:picLocks noChangeAspect="1" noChangeArrowheads="1"/>
          </p:cNvPicPr>
          <p:nvPr/>
        </p:nvPicPr>
        <p:blipFill>
          <a:blip r:embed="rId4" cstate="print"/>
          <a:srcRect/>
          <a:stretch>
            <a:fillRect/>
          </a:stretch>
        </p:blipFill>
        <p:spPr bwMode="auto">
          <a:xfrm>
            <a:off x="0" y="4429108"/>
            <a:ext cx="1821669" cy="2428892"/>
          </a:xfrm>
          <a:prstGeom prst="rect">
            <a:avLst/>
          </a:prstGeom>
          <a:noFill/>
        </p:spPr>
      </p:pic>
      <p:pic>
        <p:nvPicPr>
          <p:cNvPr id="1029" name="Picture 5" descr="E:\My Pictures\Spelling\pru 014.jpg"/>
          <p:cNvPicPr>
            <a:picLocks noChangeAspect="1" noChangeArrowheads="1"/>
          </p:cNvPicPr>
          <p:nvPr/>
        </p:nvPicPr>
        <p:blipFill>
          <a:blip r:embed="rId5" cstate="print"/>
          <a:srcRect/>
          <a:stretch>
            <a:fillRect/>
          </a:stretch>
        </p:blipFill>
        <p:spPr bwMode="auto">
          <a:xfrm>
            <a:off x="0" y="1214422"/>
            <a:ext cx="2393109" cy="3190812"/>
          </a:xfrm>
          <a:prstGeom prst="rect">
            <a:avLst/>
          </a:prstGeom>
          <a:noFill/>
        </p:spPr>
      </p:pic>
      <p:pic>
        <p:nvPicPr>
          <p:cNvPr id="1030" name="Picture 6" descr="E:\My Pictures\Spelling\spelling 003.jpg"/>
          <p:cNvPicPr>
            <a:picLocks noChangeAspect="1" noChangeArrowheads="1"/>
          </p:cNvPicPr>
          <p:nvPr/>
        </p:nvPicPr>
        <p:blipFill>
          <a:blip r:embed="rId6" cstate="print"/>
          <a:srcRect/>
          <a:stretch>
            <a:fillRect/>
          </a:stretch>
        </p:blipFill>
        <p:spPr bwMode="auto">
          <a:xfrm>
            <a:off x="2357422" y="1428736"/>
            <a:ext cx="3500462" cy="2625346"/>
          </a:xfrm>
          <a:prstGeom prst="rect">
            <a:avLst/>
          </a:prstGeom>
          <a:noFill/>
        </p:spPr>
      </p:pic>
      <p:pic>
        <p:nvPicPr>
          <p:cNvPr id="1031" name="Picture 7" descr="E:\My Pictures\Spelling\spelling 004.jpg"/>
          <p:cNvPicPr>
            <a:picLocks noChangeAspect="1" noChangeArrowheads="1"/>
          </p:cNvPicPr>
          <p:nvPr/>
        </p:nvPicPr>
        <p:blipFill>
          <a:blip r:embed="rId7" cstate="print"/>
          <a:srcRect/>
          <a:stretch>
            <a:fillRect/>
          </a:stretch>
        </p:blipFill>
        <p:spPr bwMode="auto">
          <a:xfrm>
            <a:off x="5762687" y="1428736"/>
            <a:ext cx="3381313" cy="2535985"/>
          </a:xfrm>
          <a:prstGeom prst="rect">
            <a:avLst/>
          </a:prstGeom>
          <a:noFill/>
        </p:spPr>
      </p:pic>
      <p:sp>
        <p:nvSpPr>
          <p:cNvPr id="10" name="TextBox 9"/>
          <p:cNvSpPr txBox="1"/>
          <p:nvPr/>
        </p:nvSpPr>
        <p:spPr>
          <a:xfrm>
            <a:off x="500034" y="214290"/>
            <a:ext cx="7858180" cy="584775"/>
          </a:xfrm>
          <a:prstGeom prst="rect">
            <a:avLst/>
          </a:prstGeom>
          <a:noFill/>
        </p:spPr>
        <p:txBody>
          <a:bodyPr wrap="square" rtlCol="0">
            <a:spAutoFit/>
          </a:bodyPr>
          <a:lstStyle/>
          <a:p>
            <a:r>
              <a:rPr lang="en-AU" sz="3200" dirty="0" smtClean="0"/>
              <a:t> Is spelling important?</a:t>
            </a:r>
            <a:endParaRPr lang="en-AU" sz="32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p:txBody>
          <a:bodyPr lIns="64274" tIns="32137" rIns="64274" bIns="32137" anchor="t"/>
          <a:lstStyle/>
          <a:p>
            <a:r>
              <a:rPr lang="en-US" dirty="0" smtClean="0"/>
              <a:t>Students form </a:t>
            </a:r>
            <a:r>
              <a:rPr lang="en-US" dirty="0" err="1" smtClean="0"/>
              <a:t>generalisations</a:t>
            </a:r>
            <a:r>
              <a:rPr lang="en-US" dirty="0" smtClean="0"/>
              <a:t> for groupings.</a:t>
            </a:r>
          </a:p>
          <a:p>
            <a:r>
              <a:rPr lang="en-US" dirty="0" smtClean="0"/>
              <a:t>Students </a:t>
            </a:r>
            <a:r>
              <a:rPr lang="en-US" dirty="0" err="1" smtClean="0"/>
              <a:t>verbalise</a:t>
            </a:r>
            <a:r>
              <a:rPr lang="en-US" dirty="0" smtClean="0"/>
              <a:t> and write their understandings.</a:t>
            </a:r>
          </a:p>
          <a:p>
            <a:r>
              <a:rPr lang="en-US" dirty="0" smtClean="0"/>
              <a:t>Reflect on how new understandings can be applied to writing &amp; reading.</a:t>
            </a:r>
          </a:p>
          <a:p>
            <a:endParaRPr lang="en-US" dirty="0"/>
          </a:p>
        </p:txBody>
      </p:sp>
      <p:sp>
        <p:nvSpPr>
          <p:cNvPr id="113666" name="Rectangle 2"/>
          <p:cNvSpPr>
            <a:spLocks noGrp="1" noChangeArrowheads="1"/>
          </p:cNvSpPr>
          <p:nvPr>
            <p:ph type="title"/>
          </p:nvPr>
        </p:nvSpPr>
        <p:spPr>
          <a:xfrm>
            <a:off x="457200" y="320040"/>
            <a:ext cx="7829576" cy="1143000"/>
          </a:xfrm>
        </p:spPr>
        <p:txBody>
          <a:bodyPr>
            <a:normAutofit/>
          </a:bodyPr>
          <a:lstStyle/>
          <a:p>
            <a:r>
              <a:rPr lang="en-US" sz="3600" dirty="0"/>
              <a:t>5. Discovering </a:t>
            </a:r>
            <a:r>
              <a:rPr lang="en-US" sz="3600" dirty="0" err="1" smtClean="0"/>
              <a:t>Generalisations</a:t>
            </a:r>
            <a:endParaRPr lang="en-US" sz="3600" dirty="0"/>
          </a:p>
        </p:txBody>
      </p:sp>
      <p:pic>
        <p:nvPicPr>
          <p:cNvPr id="113668" name="Picture 4"/>
          <p:cNvPicPr>
            <a:picLocks noChangeAspect="1" noChangeArrowheads="1"/>
          </p:cNvPicPr>
          <p:nvPr/>
        </p:nvPicPr>
        <p:blipFill>
          <a:blip r:embed="rId3" cstate="print"/>
          <a:srcRect/>
          <a:stretch>
            <a:fillRect/>
          </a:stretch>
        </p:blipFill>
        <p:spPr bwMode="auto">
          <a:xfrm>
            <a:off x="3643306" y="4143380"/>
            <a:ext cx="2440784" cy="1830588"/>
          </a:xfrm>
          <a:prstGeom prst="rect">
            <a:avLst/>
          </a:prstGeom>
          <a:noFill/>
          <a:ln w="12700">
            <a:noFill/>
            <a:miter lim="800000"/>
            <a:headEnd/>
            <a:tailEnd/>
          </a:ln>
        </p:spPr>
      </p:pic>
    </p:spTree>
  </p:cSld>
  <p:clrMapOvr>
    <a:masterClrMapping/>
  </p:clrMapOvr>
  <p:transition>
    <p:wheel spokes="2"/>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lIns="64274" tIns="32137" rIns="64274" bIns="32137" anchor="t"/>
          <a:lstStyle/>
          <a:p>
            <a:r>
              <a:rPr lang="en-US" dirty="0"/>
              <a:t>Students demonstrate new learning during independent writing </a:t>
            </a:r>
            <a:r>
              <a:rPr lang="en-US" dirty="0" smtClean="0"/>
              <a:t>time.</a:t>
            </a:r>
            <a:endParaRPr lang="en-US" dirty="0"/>
          </a:p>
          <a:p>
            <a:r>
              <a:rPr lang="en-US" dirty="0"/>
              <a:t>Teacher reinforces new learning during shared and interactive writing when the opportunities </a:t>
            </a:r>
            <a:r>
              <a:rPr lang="en-US" dirty="0" smtClean="0"/>
              <a:t>arise.</a:t>
            </a:r>
            <a:endParaRPr lang="en-US" dirty="0"/>
          </a:p>
          <a:p>
            <a:r>
              <a:rPr lang="en-US" dirty="0"/>
              <a:t>Anchor charts are developed and are effectively used as referral points by both students and </a:t>
            </a:r>
            <a:r>
              <a:rPr lang="en-US" dirty="0" smtClean="0"/>
              <a:t>teacher.</a:t>
            </a:r>
            <a:endParaRPr lang="en-US" dirty="0"/>
          </a:p>
          <a:p>
            <a:endParaRPr lang="en-US" dirty="0"/>
          </a:p>
        </p:txBody>
      </p:sp>
      <p:sp>
        <p:nvSpPr>
          <p:cNvPr id="114690" name="Rectangle 2"/>
          <p:cNvSpPr>
            <a:spLocks noGrp="1" noChangeArrowheads="1"/>
          </p:cNvSpPr>
          <p:nvPr>
            <p:ph type="title"/>
          </p:nvPr>
        </p:nvSpPr>
        <p:spPr/>
        <p:txBody>
          <a:bodyPr/>
          <a:lstStyle/>
          <a:p>
            <a:r>
              <a:rPr lang="en-US"/>
              <a:t>6. Application</a:t>
            </a:r>
          </a:p>
        </p:txBody>
      </p:sp>
    </p:spTree>
  </p:cSld>
  <p:clrMapOvr>
    <a:masterClrMapping/>
  </p:clrMapOvr>
  <p:transition>
    <p:wheel spokes="2"/>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What does it </a:t>
            </a:r>
            <a:r>
              <a:rPr lang="en-AU" smtClean="0"/>
              <a:t>look like?</a:t>
            </a:r>
            <a:endParaRPr lang="en-AU"/>
          </a:p>
        </p:txBody>
      </p:sp>
      <p:sp>
        <p:nvSpPr>
          <p:cNvPr id="6" name="Content Placeholder 5"/>
          <p:cNvSpPr>
            <a:spLocks noGrp="1"/>
          </p:cNvSpPr>
          <p:nvPr>
            <p:ph idx="1"/>
          </p:nvPr>
        </p:nvSpPr>
        <p:spPr/>
        <p:txBody>
          <a:bodyPr/>
          <a:lstStyle/>
          <a:p>
            <a:pPr>
              <a:buNone/>
            </a:pPr>
            <a:r>
              <a:rPr lang="en-AU" dirty="0" smtClean="0"/>
              <a:t>Collect words </a:t>
            </a:r>
            <a:r>
              <a:rPr lang="en-AU" dirty="0" smtClean="0"/>
              <a:t>with a ‘shun’ </a:t>
            </a:r>
            <a:r>
              <a:rPr lang="en-AU" dirty="0" smtClean="0"/>
              <a:t>sound.</a:t>
            </a:r>
            <a:endParaRPr lang="en-AU" dirty="0"/>
          </a:p>
        </p:txBody>
      </p:sp>
      <p:sp>
        <p:nvSpPr>
          <p:cNvPr id="7" name="Rectangle 6"/>
          <p:cNvSpPr/>
          <p:nvPr/>
        </p:nvSpPr>
        <p:spPr>
          <a:xfrm>
            <a:off x="2357422" y="2928934"/>
            <a:ext cx="2022974" cy="369332"/>
          </a:xfrm>
          <a:prstGeom prst="rect">
            <a:avLst/>
          </a:prstGeom>
          <a:noFill/>
        </p:spPr>
        <p:txBody>
          <a:bodyPr wrap="square" lIns="91440" tIns="45720" rIns="91440" bIns="45720">
            <a:spAutoFit/>
          </a:bodyPr>
          <a:lstStyle/>
          <a:p>
            <a:pPr algn="ctr"/>
            <a:r>
              <a:rPr lang="en-US"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attention</a:t>
            </a:r>
            <a:endParaRPr lang="en-US"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Rectangle 7"/>
          <p:cNvSpPr/>
          <p:nvPr/>
        </p:nvSpPr>
        <p:spPr>
          <a:xfrm>
            <a:off x="928662" y="3929066"/>
            <a:ext cx="1029448" cy="338554"/>
          </a:xfrm>
          <a:prstGeom prst="rect">
            <a:avLst/>
          </a:prstGeom>
          <a:noFill/>
        </p:spPr>
        <p:txBody>
          <a:bodyPr wrap="none" lIns="91440" tIns="45720" rIns="91440" bIns="45720">
            <a:spAutoFit/>
          </a:bodyPr>
          <a:lstStyle/>
          <a:p>
            <a:pPr algn="ctr"/>
            <a:r>
              <a:rPr lang="en-US" sz="16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musician</a:t>
            </a:r>
            <a:endParaRPr lang="en-US" sz="1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 name="Rectangle 8"/>
          <p:cNvSpPr/>
          <p:nvPr/>
        </p:nvSpPr>
        <p:spPr>
          <a:xfrm>
            <a:off x="5643570" y="3714752"/>
            <a:ext cx="1231426" cy="400110"/>
          </a:xfrm>
          <a:prstGeom prst="rect">
            <a:avLst/>
          </a:prstGeom>
          <a:noFill/>
        </p:spPr>
        <p:txBody>
          <a:bodyPr wrap="none" lIns="91440" tIns="45720" rIns="91440" bIns="45720">
            <a:spAutoFit/>
          </a:bodyPr>
          <a:lstStyle/>
          <a:p>
            <a:pPr algn="ctr"/>
            <a:r>
              <a:rPr lang="en-US" sz="20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partition</a:t>
            </a:r>
            <a:endParaRPr lang="en-US" sz="20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 name="Rectangle 9"/>
          <p:cNvSpPr/>
          <p:nvPr/>
        </p:nvSpPr>
        <p:spPr>
          <a:xfrm>
            <a:off x="2173740" y="4929198"/>
            <a:ext cx="1173719" cy="523220"/>
          </a:xfrm>
          <a:prstGeom prst="rect">
            <a:avLst/>
          </a:prstGeom>
          <a:noFill/>
        </p:spPr>
        <p:txBody>
          <a:bodyPr wrap="none" lIns="91440" tIns="45720" rIns="91440" bIns="45720">
            <a:spAutoFit/>
          </a:bodyPr>
          <a:lstStyle/>
          <a:p>
            <a:pPr algn="ctr"/>
            <a:r>
              <a:rPr lang="en-US" sz="28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sheep</a:t>
            </a:r>
            <a:endParaRPr lang="en-US" sz="2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1" name="Rectangle 10"/>
          <p:cNvSpPr/>
          <p:nvPr/>
        </p:nvSpPr>
        <p:spPr>
          <a:xfrm>
            <a:off x="500034" y="2357430"/>
            <a:ext cx="1010212" cy="369332"/>
          </a:xfrm>
          <a:prstGeom prst="rect">
            <a:avLst/>
          </a:prstGeom>
          <a:noFill/>
        </p:spPr>
        <p:txBody>
          <a:bodyPr wrap="none" lIns="91440" tIns="45720" rIns="91440" bIns="45720">
            <a:spAutoFit/>
          </a:bodyPr>
          <a:lstStyle/>
          <a:p>
            <a:pPr algn="ctr"/>
            <a:r>
              <a:rPr lang="en-US"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cushion</a:t>
            </a:r>
            <a:endParaRPr lang="en-US"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Rectangle 11"/>
          <p:cNvSpPr/>
          <p:nvPr/>
        </p:nvSpPr>
        <p:spPr>
          <a:xfrm>
            <a:off x="5357818" y="5072074"/>
            <a:ext cx="2143139" cy="461665"/>
          </a:xfrm>
          <a:prstGeom prst="rect">
            <a:avLst/>
          </a:prstGeom>
          <a:noFill/>
        </p:spPr>
        <p:txBody>
          <a:bodyPr wrap="square" lIns="91440" tIns="45720" rIns="91440" bIns="45720">
            <a:spAutoFit/>
          </a:bodyPr>
          <a:lstStyle/>
          <a:p>
            <a:pPr algn="ctr"/>
            <a:r>
              <a:rPr lang="en-US" sz="2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wish</a:t>
            </a:r>
            <a:endParaRPr 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 name="Rectangle 12"/>
          <p:cNvSpPr/>
          <p:nvPr/>
        </p:nvSpPr>
        <p:spPr>
          <a:xfrm>
            <a:off x="3857620" y="4071942"/>
            <a:ext cx="1046247" cy="369332"/>
          </a:xfrm>
          <a:prstGeom prst="rect">
            <a:avLst/>
          </a:prstGeom>
          <a:noFill/>
        </p:spPr>
        <p:txBody>
          <a:bodyPr wrap="none" lIns="91440" tIns="45720" rIns="91440" bIns="45720">
            <a:spAutoFit/>
          </a:bodyPr>
          <a:lstStyle/>
          <a:p>
            <a:pPr algn="ctr"/>
            <a:r>
              <a:rPr lang="en-AU"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charade</a:t>
            </a:r>
            <a:endParaRPr lang="en-AU"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4" name="Rectangle 13"/>
          <p:cNvSpPr/>
          <p:nvPr/>
        </p:nvSpPr>
        <p:spPr>
          <a:xfrm>
            <a:off x="5214942" y="2428868"/>
            <a:ext cx="1446229" cy="461665"/>
          </a:xfrm>
          <a:prstGeom prst="rect">
            <a:avLst/>
          </a:prstGeom>
          <a:noFill/>
        </p:spPr>
        <p:txBody>
          <a:bodyPr wrap="none" lIns="91440" tIns="45720" rIns="91440" bIns="45720">
            <a:spAutoFit/>
          </a:bodyPr>
          <a:lstStyle/>
          <a:p>
            <a:pPr algn="ctr"/>
            <a:r>
              <a:rPr lang="en-US" sz="2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ashamed</a:t>
            </a:r>
            <a:endParaRPr 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Your task</a:t>
            </a:r>
            <a:endParaRPr lang="en-AU" dirty="0"/>
          </a:p>
        </p:txBody>
      </p:sp>
      <p:sp>
        <p:nvSpPr>
          <p:cNvPr id="3" name="Content Placeholder 2"/>
          <p:cNvSpPr>
            <a:spLocks noGrp="1"/>
          </p:cNvSpPr>
          <p:nvPr>
            <p:ph idx="1"/>
          </p:nvPr>
        </p:nvSpPr>
        <p:spPr/>
        <p:txBody>
          <a:bodyPr/>
          <a:lstStyle/>
          <a:p>
            <a:r>
              <a:rPr lang="en-AU" dirty="0" smtClean="0"/>
              <a:t>Identify a common spelling need.</a:t>
            </a:r>
          </a:p>
          <a:p>
            <a:r>
              <a:rPr lang="en-AU" dirty="0" smtClean="0"/>
              <a:t>Conduct a spelling investigation with your class.</a:t>
            </a:r>
          </a:p>
          <a:p>
            <a:r>
              <a:rPr lang="en-AU" dirty="0" smtClean="0"/>
              <a:t>Make generalisations.</a:t>
            </a:r>
          </a:p>
          <a:p>
            <a:r>
              <a:rPr lang="en-AU" dirty="0" smtClean="0"/>
              <a:t>Produce a class chart to display.</a:t>
            </a:r>
          </a:p>
          <a:p>
            <a:r>
              <a:rPr lang="en-AU" dirty="0" smtClean="0"/>
              <a:t>Invite students to add to the chart during their independent reading and writing time.</a:t>
            </a:r>
          </a:p>
          <a:p>
            <a:r>
              <a:rPr lang="en-AU" dirty="0" smtClean="0"/>
              <a:t>Share at next meeting.</a:t>
            </a:r>
            <a:endParaRPr lang="en-A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357166"/>
            <a:ext cx="7858180" cy="5011750"/>
          </a:xfrm>
        </p:spPr>
        <p:txBody>
          <a:bodyPr>
            <a:normAutofit/>
          </a:bodyPr>
          <a:lstStyle/>
          <a:p>
            <a:pPr algn="ctr"/>
            <a:r>
              <a:rPr lang="en-AU" dirty="0" smtClean="0"/>
              <a:t>What does this look like in reality? How does it work??</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i="1" u="sng" dirty="0" smtClean="0"/>
              <a:t>Take home question:</a:t>
            </a:r>
            <a:r>
              <a:rPr lang="en-AU" dirty="0" smtClean="0"/>
              <a:t/>
            </a:r>
            <a:br>
              <a:rPr lang="en-AU" dirty="0" smtClean="0"/>
            </a:br>
            <a:r>
              <a:rPr lang="en-AU" dirty="0" smtClean="0"/>
              <a:t/>
            </a:r>
            <a:br>
              <a:rPr lang="en-AU" dirty="0" smtClean="0"/>
            </a:br>
            <a:endParaRPr lang="en-AU" dirty="0"/>
          </a:p>
        </p:txBody>
      </p:sp>
      <p:sp>
        <p:nvSpPr>
          <p:cNvPr id="5" name="TextBox 4"/>
          <p:cNvSpPr txBox="1"/>
          <p:nvPr/>
        </p:nvSpPr>
        <p:spPr>
          <a:xfrm>
            <a:off x="285720" y="4857760"/>
            <a:ext cx="7429552" cy="1200329"/>
          </a:xfrm>
          <a:prstGeom prst="rect">
            <a:avLst/>
          </a:prstGeom>
          <a:noFill/>
        </p:spPr>
        <p:txBody>
          <a:bodyPr wrap="square" rtlCol="0">
            <a:spAutoFit/>
          </a:bodyPr>
          <a:lstStyle/>
          <a:p>
            <a:pPr algn="ctr"/>
            <a:r>
              <a:rPr lang="en-AU" sz="3600" dirty="0" smtClean="0"/>
              <a:t>How can you support </a:t>
            </a:r>
          </a:p>
          <a:p>
            <a:pPr algn="ctr"/>
            <a:r>
              <a:rPr lang="en-AU" sz="3600" i="1" dirty="0" smtClean="0"/>
              <a:t>all</a:t>
            </a:r>
            <a:r>
              <a:rPr lang="en-AU" sz="3600" dirty="0" smtClean="0"/>
              <a:t> students to be ‘good’ spellers?</a:t>
            </a:r>
            <a:r>
              <a:rPr lang="en-AU" sz="3600" dirty="0" smtClean="0">
                <a:latin typeface="Arial Narrow" pitchFamily="34" charset="0"/>
              </a:rPr>
              <a:t> </a:t>
            </a:r>
            <a:endParaRPr lang="en-AU" sz="3600" dirty="0">
              <a:latin typeface="Arial Narrow"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857496"/>
            <a:ext cx="7242048" cy="1143000"/>
          </a:xfrm>
        </p:spPr>
        <p:txBody>
          <a:bodyPr>
            <a:normAutofit fontScale="90000"/>
          </a:bodyPr>
          <a:lstStyle/>
          <a:p>
            <a:r>
              <a:rPr lang="en-AU" sz="3600" dirty="0" smtClean="0"/>
              <a:t>Jasper year 3 working on words</a:t>
            </a:r>
            <a:r>
              <a:rPr lang="en-AU" dirty="0" smtClean="0"/>
              <a:t/>
            </a:r>
            <a:br>
              <a:rPr lang="en-AU" dirty="0" smtClean="0"/>
            </a:br>
            <a:r>
              <a:rPr lang="en-AU" dirty="0" smtClean="0"/>
              <a:t/>
            </a:r>
            <a:br>
              <a:rPr lang="en-AU" dirty="0" smtClean="0"/>
            </a:br>
            <a:r>
              <a:rPr lang="en-AU" dirty="0" smtClean="0"/>
              <a:t>Ella  year 5 working on words</a:t>
            </a:r>
            <a:endParaRPr lang="en-AU"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AU"/>
              <a:t>Research tells us…</a:t>
            </a:r>
          </a:p>
        </p:txBody>
      </p:sp>
      <p:sp>
        <p:nvSpPr>
          <p:cNvPr id="33795" name="Rectangle 3"/>
          <p:cNvSpPr>
            <a:spLocks noGrp="1" noChangeArrowheads="1"/>
          </p:cNvSpPr>
          <p:nvPr>
            <p:ph idx="1"/>
          </p:nvPr>
        </p:nvSpPr>
        <p:spPr/>
        <p:txBody>
          <a:bodyPr>
            <a:normAutofit lnSpcReduction="10000"/>
          </a:bodyPr>
          <a:lstStyle/>
          <a:p>
            <a:pPr>
              <a:lnSpc>
                <a:spcPct val="90000"/>
              </a:lnSpc>
            </a:pPr>
            <a:r>
              <a:rPr lang="en-AU" sz="2400" dirty="0"/>
              <a:t>Good spellers are usually good </a:t>
            </a:r>
            <a:r>
              <a:rPr lang="en-AU" sz="2400" dirty="0" smtClean="0"/>
              <a:t>readers and writers.</a:t>
            </a:r>
            <a:endParaRPr lang="en-AU" sz="2400" dirty="0"/>
          </a:p>
          <a:p>
            <a:pPr>
              <a:lnSpc>
                <a:spcPct val="90000"/>
              </a:lnSpc>
            </a:pPr>
            <a:r>
              <a:rPr lang="en-AU" sz="2400" dirty="0"/>
              <a:t>Children move through predictable, developmental stages in spelling.</a:t>
            </a:r>
          </a:p>
          <a:p>
            <a:pPr>
              <a:lnSpc>
                <a:spcPct val="90000"/>
              </a:lnSpc>
            </a:pPr>
            <a:r>
              <a:rPr lang="en-AU" sz="2400" dirty="0"/>
              <a:t>Children use invented spelling to explore their understanding of spelling rules and patterns. These ‘errors’ inform our teaching.</a:t>
            </a:r>
          </a:p>
          <a:p>
            <a:pPr>
              <a:lnSpc>
                <a:spcPct val="90000"/>
              </a:lnSpc>
            </a:pPr>
            <a:r>
              <a:rPr lang="en-AU" sz="2400" dirty="0"/>
              <a:t>Helping a child to become a competent reader and writer must take priority over helping him to become a proficient speller.</a:t>
            </a:r>
          </a:p>
          <a:p>
            <a:pPr>
              <a:lnSpc>
                <a:spcPct val="90000"/>
              </a:lnSpc>
            </a:pPr>
            <a:r>
              <a:rPr lang="en-AU" sz="2400" dirty="0"/>
              <a:t>Students learn more about words through an inquiry approach than a one-size-fits-all memorisation process.</a:t>
            </a:r>
          </a:p>
          <a:p>
            <a:pPr>
              <a:lnSpc>
                <a:spcPct val="90000"/>
              </a:lnSpc>
              <a:buFontTx/>
              <a:buNone/>
            </a:pPr>
            <a:r>
              <a:rPr lang="en-AU" sz="2400" dirty="0"/>
              <a:t>						</a:t>
            </a:r>
            <a:r>
              <a:rPr lang="en-AU" sz="1000" dirty="0"/>
              <a:t>Summary from Gentry &amp; </a:t>
            </a:r>
            <a:r>
              <a:rPr lang="en-AU" sz="1000" dirty="0" err="1"/>
              <a:t>Gillet</a:t>
            </a:r>
            <a:r>
              <a:rPr lang="en-AU" sz="1000" dirty="0"/>
              <a:t> (1993)</a:t>
            </a:r>
            <a:endParaRPr lang="en-AU" sz="24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0034" y="1928802"/>
            <a:ext cx="7643866" cy="1143000"/>
          </a:xfrm>
        </p:spPr>
        <p:txBody>
          <a:bodyPr>
            <a:normAutofit fontScale="90000"/>
          </a:bodyPr>
          <a:lstStyle/>
          <a:p>
            <a:r>
              <a:rPr lang="en-AU" sz="4000" u="sng" dirty="0"/>
              <a:t>What is a good speller? </a:t>
            </a:r>
            <a:r>
              <a:rPr lang="en-AU" sz="4000" dirty="0"/>
              <a:t/>
            </a:r>
            <a:br>
              <a:rPr lang="en-AU" sz="4000" dirty="0"/>
            </a:br>
            <a:r>
              <a:rPr lang="en-AU" sz="4000" dirty="0" smtClean="0"/>
              <a:t/>
            </a:r>
            <a:br>
              <a:rPr lang="en-AU" sz="4000" dirty="0" smtClean="0"/>
            </a:br>
            <a:r>
              <a:rPr lang="en-AU" sz="2400" i="1" dirty="0" smtClean="0">
                <a:solidFill>
                  <a:srgbClr val="FF0000"/>
                </a:solidFill>
              </a:rPr>
              <a:t>A </a:t>
            </a:r>
            <a:r>
              <a:rPr lang="en-AU" sz="2400" i="1" dirty="0">
                <a:solidFill>
                  <a:srgbClr val="FF0000"/>
                </a:solidFill>
              </a:rPr>
              <a:t>good speller is not necessarily someone who spells all words correctly.</a:t>
            </a:r>
            <a:r>
              <a:rPr lang="en-AU" sz="2400" dirty="0"/>
              <a:t/>
            </a:r>
            <a:br>
              <a:rPr lang="en-AU" sz="2400" dirty="0"/>
            </a:br>
            <a:endParaRPr lang="en-AU" sz="2400" dirty="0"/>
          </a:p>
        </p:txBody>
      </p:sp>
      <p:sp>
        <p:nvSpPr>
          <p:cNvPr id="6147" name="Rectangle 3"/>
          <p:cNvSpPr>
            <a:spLocks noGrp="1" noChangeArrowheads="1"/>
          </p:cNvSpPr>
          <p:nvPr>
            <p:ph idx="1"/>
          </p:nvPr>
        </p:nvSpPr>
        <p:spPr>
          <a:xfrm>
            <a:off x="468313" y="3286124"/>
            <a:ext cx="7675587" cy="3300414"/>
          </a:xfrm>
        </p:spPr>
        <p:txBody>
          <a:bodyPr>
            <a:normAutofit lnSpcReduction="10000"/>
          </a:bodyPr>
          <a:lstStyle/>
          <a:p>
            <a:pPr>
              <a:lnSpc>
                <a:spcPct val="90000"/>
              </a:lnSpc>
            </a:pPr>
            <a:r>
              <a:rPr lang="en-AU" dirty="0"/>
              <a:t>Good spellers take risks and attempt new words.</a:t>
            </a:r>
          </a:p>
          <a:p>
            <a:pPr>
              <a:lnSpc>
                <a:spcPct val="90000"/>
              </a:lnSpc>
            </a:pPr>
            <a:r>
              <a:rPr lang="en-AU" dirty="0"/>
              <a:t>Good spellers use different strategies to try </a:t>
            </a:r>
            <a:r>
              <a:rPr lang="en-AU" dirty="0" smtClean="0"/>
              <a:t>words as they are writing.</a:t>
            </a:r>
            <a:endParaRPr lang="en-AU" dirty="0"/>
          </a:p>
          <a:p>
            <a:pPr>
              <a:lnSpc>
                <a:spcPct val="90000"/>
              </a:lnSpc>
            </a:pPr>
            <a:r>
              <a:rPr lang="en-AU" dirty="0"/>
              <a:t>Good spellers use resources like dictionaries and word lists.</a:t>
            </a:r>
          </a:p>
          <a:p>
            <a:pPr>
              <a:lnSpc>
                <a:spcPct val="90000"/>
              </a:lnSpc>
            </a:pPr>
            <a:r>
              <a:rPr lang="en-AU" dirty="0"/>
              <a:t>Good spellers are interested in words.</a:t>
            </a:r>
          </a:p>
          <a:p>
            <a:pPr>
              <a:lnSpc>
                <a:spcPct val="90000"/>
              </a:lnSpc>
            </a:pPr>
            <a:r>
              <a:rPr lang="en-AU" dirty="0"/>
              <a:t>Good spellers are aware that their writing needs to be easily read by others.</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00034" y="2000240"/>
            <a:ext cx="7239000" cy="1143000"/>
          </a:xfrm>
        </p:spPr>
        <p:txBody>
          <a:bodyPr>
            <a:normAutofit fontScale="90000"/>
          </a:bodyPr>
          <a:lstStyle/>
          <a:p>
            <a:r>
              <a:rPr lang="en-AU" sz="4000" u="sng" dirty="0" smtClean="0"/>
              <a:t>What </a:t>
            </a:r>
            <a:r>
              <a:rPr lang="en-AU" sz="4000" u="sng" dirty="0"/>
              <a:t>is a good speller? </a:t>
            </a:r>
            <a:r>
              <a:rPr lang="en-AU" sz="4000" dirty="0"/>
              <a:t/>
            </a:r>
            <a:br>
              <a:rPr lang="en-AU" sz="4000" dirty="0"/>
            </a:br>
            <a:r>
              <a:rPr lang="en-AU" sz="4000" dirty="0" smtClean="0"/>
              <a:t/>
            </a:r>
            <a:br>
              <a:rPr lang="en-AU" sz="4000" dirty="0" smtClean="0"/>
            </a:br>
            <a:r>
              <a:rPr lang="en-AU" sz="2400" i="1" dirty="0" smtClean="0">
                <a:solidFill>
                  <a:srgbClr val="FF0000"/>
                </a:solidFill>
              </a:rPr>
              <a:t>A </a:t>
            </a:r>
            <a:r>
              <a:rPr lang="en-AU" sz="2400" i="1" dirty="0">
                <a:solidFill>
                  <a:srgbClr val="FF0000"/>
                </a:solidFill>
              </a:rPr>
              <a:t>good speller is not necessarily someone who spells all words correctly.</a:t>
            </a:r>
          </a:p>
        </p:txBody>
      </p:sp>
      <p:sp>
        <p:nvSpPr>
          <p:cNvPr id="32771" name="Rectangle 3"/>
          <p:cNvSpPr>
            <a:spLocks noGrp="1" noChangeArrowheads="1"/>
          </p:cNvSpPr>
          <p:nvPr>
            <p:ph idx="1"/>
          </p:nvPr>
        </p:nvSpPr>
        <p:spPr>
          <a:xfrm>
            <a:off x="428596" y="3357562"/>
            <a:ext cx="7643866" cy="3500438"/>
          </a:xfrm>
        </p:spPr>
        <p:txBody>
          <a:bodyPr>
            <a:normAutofit/>
          </a:bodyPr>
          <a:lstStyle/>
          <a:p>
            <a:r>
              <a:rPr lang="en-AU" dirty="0"/>
              <a:t>Good spellers read often and enjoy reading.</a:t>
            </a:r>
          </a:p>
          <a:p>
            <a:r>
              <a:rPr lang="en-AU" dirty="0"/>
              <a:t>Good spellers use what they already know about words to figure out new words.</a:t>
            </a:r>
          </a:p>
          <a:p>
            <a:r>
              <a:rPr lang="en-AU" dirty="0"/>
              <a:t>Good spellers assume responsibility for proofreading and editing.</a:t>
            </a:r>
          </a:p>
          <a:p>
            <a:r>
              <a:rPr lang="en-AU" dirty="0"/>
              <a:t>Good spellers integrate sound, visual and meaning knowledge.</a:t>
            </a:r>
          </a:p>
          <a:p>
            <a:endParaRPr lang="en-A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0034" y="1928802"/>
            <a:ext cx="7500990" cy="1143000"/>
          </a:xfrm>
        </p:spPr>
        <p:txBody>
          <a:bodyPr>
            <a:normAutofit fontScale="90000"/>
          </a:bodyPr>
          <a:lstStyle/>
          <a:p>
            <a:r>
              <a:rPr lang="en-AU" sz="4800" dirty="0" smtClean="0"/>
              <a:t>What is a ‘good’ speller?</a:t>
            </a:r>
            <a:endParaRPr lang="en-AU" sz="4800" dirty="0"/>
          </a:p>
        </p:txBody>
      </p:sp>
      <p:sp>
        <p:nvSpPr>
          <p:cNvPr id="6" name="TextBox 5"/>
          <p:cNvSpPr txBox="1"/>
          <p:nvPr/>
        </p:nvSpPr>
        <p:spPr>
          <a:xfrm>
            <a:off x="1214414" y="4643446"/>
            <a:ext cx="6286544" cy="707886"/>
          </a:xfrm>
          <a:prstGeom prst="rect">
            <a:avLst/>
          </a:prstGeom>
          <a:noFill/>
        </p:spPr>
        <p:txBody>
          <a:bodyPr wrap="square" rtlCol="0">
            <a:spAutoFit/>
          </a:bodyPr>
          <a:lstStyle/>
          <a:p>
            <a:r>
              <a:rPr lang="en-AU" sz="4000" dirty="0" smtClean="0"/>
              <a:t>Record 3 characteristics.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Characteristics of Effective Spellers</a:t>
            </a:r>
            <a:endParaRPr lang="en-AU" dirty="0"/>
          </a:p>
        </p:txBody>
      </p:sp>
      <p:sp>
        <p:nvSpPr>
          <p:cNvPr id="3" name="Rectangle 3"/>
          <p:cNvSpPr txBox="1">
            <a:spLocks/>
          </p:cNvSpPr>
          <p:nvPr/>
        </p:nvSpPr>
        <p:spPr>
          <a:xfrm>
            <a:off x="428596" y="1643050"/>
            <a:ext cx="7691467" cy="4483113"/>
          </a:xfrm>
          <a:prstGeom prst="rect">
            <a:avLst/>
          </a:prstGeom>
        </p:spPr>
        <p:txBody>
          <a:bodyPr vert="horz">
            <a:normAutofit lnSpcReduction="10000"/>
          </a:bodyPr>
          <a:lstStyle/>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Use a variety of spelling strategies</a:t>
            </a:r>
          </a:p>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Automatically recall words</a:t>
            </a:r>
          </a:p>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Continually build vocabulary</a:t>
            </a:r>
          </a:p>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Understand the English orthographic system</a:t>
            </a:r>
          </a:p>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Understand and apply spelling generalisations</a:t>
            </a:r>
          </a:p>
          <a:p>
            <a:pPr marL="274320" marR="0" lvl="0" indent="-274320" algn="l" defTabSz="914400" rtl="0" eaLnBrk="1" fontAlgn="auto" latinLnBrk="0" hangingPunct="1">
              <a:lnSpc>
                <a:spcPct val="80000"/>
              </a:lnSpc>
              <a:spcBef>
                <a:spcPts val="600"/>
              </a:spcBef>
              <a:spcAft>
                <a:spcPts val="0"/>
              </a:spcAft>
              <a:buClr>
                <a:schemeClr val="tx2"/>
              </a:buClr>
              <a:buSzPct val="73000"/>
              <a:buFont typeface="Wingdings 2"/>
              <a:buChar char=""/>
              <a:tabLst/>
              <a:defRPr/>
            </a:pPr>
            <a:r>
              <a:rPr kumimoji="0" lang="en-AU" sz="3200" b="0" i="0" u="none" strike="noStrike" kern="1200" cap="none" spc="0" normalizeH="0" baseline="0" noProof="0" dirty="0" smtClean="0">
                <a:ln>
                  <a:noFill/>
                </a:ln>
                <a:solidFill>
                  <a:schemeClr val="tx1"/>
                </a:solidFill>
                <a:effectLst/>
                <a:uLnTx/>
                <a:uFillTx/>
                <a:latin typeface="+mn-lt"/>
                <a:ea typeface="+mn-ea"/>
                <a:cs typeface="+mn-cs"/>
              </a:rPr>
              <a:t>Self monitor and generate reasonable alternative spellings for unknown words</a:t>
            </a:r>
          </a:p>
          <a:p>
            <a:pPr marL="274320" marR="0" lvl="0" indent="-274320" algn="r" defTabSz="914400" rtl="0" eaLnBrk="1" fontAlgn="auto" latinLnBrk="0" hangingPunct="1">
              <a:lnSpc>
                <a:spcPct val="80000"/>
              </a:lnSpc>
              <a:spcBef>
                <a:spcPts val="600"/>
              </a:spcBef>
              <a:spcAft>
                <a:spcPts val="0"/>
              </a:spcAft>
              <a:buClr>
                <a:schemeClr val="tx2"/>
              </a:buClr>
              <a:buSzPct val="73000"/>
              <a:buFont typeface="Wingdings" pitchFamily="-106" charset="2"/>
              <a:buNone/>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First Steps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4572008"/>
            <a:ext cx="8229600" cy="1143000"/>
          </a:xfrm>
        </p:spPr>
        <p:txBody>
          <a:bodyPr>
            <a:noAutofit/>
          </a:bodyPr>
          <a:lstStyle/>
          <a:p>
            <a:pPr algn="ctr"/>
            <a:r>
              <a:rPr lang="en-AU" sz="4800" dirty="0" smtClean="0"/>
              <a:t/>
            </a:r>
            <a:br>
              <a:rPr lang="en-AU" sz="4800" dirty="0" smtClean="0"/>
            </a:br>
            <a:r>
              <a:rPr lang="en-AU" sz="4800" dirty="0" smtClean="0"/>
              <a:t/>
            </a:r>
            <a:br>
              <a:rPr lang="en-AU" sz="4800" dirty="0" smtClean="0"/>
            </a:br>
            <a:r>
              <a:rPr lang="en-AU" sz="4800" dirty="0" smtClean="0"/>
              <a:t/>
            </a:r>
            <a:br>
              <a:rPr lang="en-AU" sz="4800" dirty="0" smtClean="0"/>
            </a:br>
            <a:r>
              <a:rPr lang="en-AU" sz="4400" dirty="0" smtClean="0"/>
              <a:t>What is the difference between a ‘good’ speller and a ‘safe’ speller?</a:t>
            </a:r>
            <a:r>
              <a:rPr lang="en-AU" sz="4800" dirty="0" smtClean="0"/>
              <a:t/>
            </a:r>
            <a:br>
              <a:rPr lang="en-AU" sz="4800" dirty="0" smtClean="0"/>
            </a:br>
            <a:r>
              <a:rPr lang="en-AU" sz="4800" dirty="0" smtClean="0"/>
              <a:t/>
            </a:r>
            <a:br>
              <a:rPr lang="en-AU" sz="4800" dirty="0" smtClean="0"/>
            </a:br>
            <a:r>
              <a:rPr lang="en-AU" sz="4000" dirty="0" smtClean="0"/>
              <a:t>Turn and talk</a:t>
            </a:r>
            <a:br>
              <a:rPr lang="en-AU" sz="4000" dirty="0" smtClean="0"/>
            </a:br>
            <a:endParaRPr lang="en-AU" sz="4800" dirty="0"/>
          </a:p>
        </p:txBody>
      </p:sp>
      <p:pic>
        <p:nvPicPr>
          <p:cNvPr id="5" name="Picture 2" descr="C:\Program Files\Microsoft Office\Media\CntCD1\Animated\j0283262.gif"/>
          <p:cNvPicPr>
            <a:picLocks noChangeAspect="1" noChangeArrowheads="1" noCrop="1"/>
          </p:cNvPicPr>
          <p:nvPr/>
        </p:nvPicPr>
        <p:blipFill>
          <a:blip r:embed="rId2" cstate="print"/>
          <a:srcRect/>
          <a:stretch>
            <a:fillRect/>
          </a:stretch>
        </p:blipFill>
        <p:spPr bwMode="auto">
          <a:xfrm>
            <a:off x="6643702" y="4071942"/>
            <a:ext cx="1219200" cy="1219200"/>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3" name="Picture 5" descr="IMG"/>
          <p:cNvPicPr>
            <a:picLocks noChangeAspect="1" noChangeArrowheads="1"/>
          </p:cNvPicPr>
          <p:nvPr/>
        </p:nvPicPr>
        <p:blipFill>
          <a:blip r:embed="rId2" cstate="print"/>
          <a:srcRect/>
          <a:stretch>
            <a:fillRect/>
          </a:stretch>
        </p:blipFill>
        <p:spPr>
          <a:xfrm>
            <a:off x="0" y="0"/>
            <a:ext cx="9144000" cy="7572404"/>
          </a:xfrm>
          <a:prstGeom prst="rect">
            <a:avLst/>
          </a:prstGeom>
          <a:noFill/>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6908"/>
          </a:xfrm>
        </p:spPr>
        <p:txBody>
          <a:bodyPr/>
          <a:lstStyle/>
          <a:p>
            <a:pPr algn="ctr"/>
            <a:r>
              <a:rPr lang="en-AU" dirty="0" smtClean="0"/>
              <a:t>Writing samples</a:t>
            </a:r>
            <a:endParaRPr lang="en-AU" dirty="0"/>
          </a:p>
        </p:txBody>
      </p:sp>
      <p:sp>
        <p:nvSpPr>
          <p:cNvPr id="5" name="Content Placeholder 4"/>
          <p:cNvSpPr>
            <a:spLocks noGrp="1"/>
          </p:cNvSpPr>
          <p:nvPr>
            <p:ph sz="half" idx="1"/>
          </p:nvPr>
        </p:nvSpPr>
        <p:spPr>
          <a:xfrm>
            <a:off x="142844" y="1571612"/>
            <a:ext cx="4038600" cy="4525963"/>
          </a:xfrm>
          <a:ln>
            <a:solidFill>
              <a:schemeClr val="tx1"/>
            </a:solidFill>
          </a:ln>
        </p:spPr>
        <p:txBody>
          <a:bodyPr>
            <a:normAutofit fontScale="92500" lnSpcReduction="20000"/>
          </a:bodyPr>
          <a:lstStyle/>
          <a:p>
            <a:pPr>
              <a:buNone/>
            </a:pPr>
            <a:r>
              <a:rPr lang="en-AU" dirty="0" smtClean="0"/>
              <a:t>	One day I went to </a:t>
            </a:r>
            <a:r>
              <a:rPr lang="en-AU" dirty="0" err="1" smtClean="0"/>
              <a:t>daycuer</a:t>
            </a:r>
            <a:r>
              <a:rPr lang="en-AU" dirty="0" smtClean="0"/>
              <a:t> and I </a:t>
            </a:r>
            <a:r>
              <a:rPr lang="en-AU" dirty="0" err="1" smtClean="0"/>
              <a:t>brot</a:t>
            </a:r>
            <a:r>
              <a:rPr lang="en-AU" dirty="0" smtClean="0"/>
              <a:t> two </a:t>
            </a:r>
            <a:r>
              <a:rPr lang="en-AU" dirty="0" err="1" smtClean="0"/>
              <a:t>benebabs</a:t>
            </a:r>
            <a:r>
              <a:rPr lang="en-AU" dirty="0" smtClean="0"/>
              <a:t>.</a:t>
            </a:r>
          </a:p>
          <a:p>
            <a:pPr>
              <a:buNone/>
            </a:pPr>
            <a:r>
              <a:rPr lang="en-AU" dirty="0" smtClean="0"/>
              <a:t>	One was a </a:t>
            </a:r>
            <a:r>
              <a:rPr lang="en-AU" dirty="0" err="1" smtClean="0"/>
              <a:t>rabit</a:t>
            </a:r>
            <a:r>
              <a:rPr lang="en-AU" dirty="0" smtClean="0"/>
              <a:t> and one was a </a:t>
            </a:r>
            <a:r>
              <a:rPr lang="en-AU" dirty="0" err="1" smtClean="0"/>
              <a:t>duk</a:t>
            </a:r>
            <a:r>
              <a:rPr lang="en-AU" dirty="0" smtClean="0"/>
              <a:t>.</a:t>
            </a:r>
          </a:p>
          <a:p>
            <a:pPr>
              <a:buNone/>
            </a:pPr>
            <a:r>
              <a:rPr lang="en-AU" dirty="0" smtClean="0"/>
              <a:t>	I </a:t>
            </a:r>
            <a:r>
              <a:rPr lang="en-AU" dirty="0" err="1" smtClean="0"/>
              <a:t>poot</a:t>
            </a:r>
            <a:r>
              <a:rPr lang="en-AU" dirty="0" smtClean="0"/>
              <a:t> them in my </a:t>
            </a:r>
            <a:r>
              <a:rPr lang="en-AU" dirty="0" err="1" smtClean="0"/>
              <a:t>bacpac</a:t>
            </a:r>
            <a:r>
              <a:rPr lang="en-AU" dirty="0" smtClean="0"/>
              <a:t> and then when I cam </a:t>
            </a:r>
            <a:r>
              <a:rPr lang="en-AU" dirty="0" err="1" smtClean="0"/>
              <a:t>bac</a:t>
            </a:r>
            <a:r>
              <a:rPr lang="en-AU" dirty="0" smtClean="0"/>
              <a:t> to my </a:t>
            </a:r>
            <a:r>
              <a:rPr lang="en-AU" dirty="0" err="1" smtClean="0"/>
              <a:t>bacpac</a:t>
            </a:r>
            <a:r>
              <a:rPr lang="en-AU" dirty="0" smtClean="0"/>
              <a:t> they </a:t>
            </a:r>
            <a:r>
              <a:rPr lang="en-AU" dirty="0" err="1" smtClean="0"/>
              <a:t>wer</a:t>
            </a:r>
            <a:r>
              <a:rPr lang="en-AU" dirty="0" smtClean="0"/>
              <a:t> </a:t>
            </a:r>
            <a:r>
              <a:rPr lang="en-AU" dirty="0" err="1" smtClean="0"/>
              <a:t>gon</a:t>
            </a:r>
            <a:r>
              <a:rPr lang="en-AU" dirty="0" smtClean="0"/>
              <a:t>.</a:t>
            </a:r>
          </a:p>
          <a:p>
            <a:pPr>
              <a:buNone/>
            </a:pPr>
            <a:r>
              <a:rPr lang="en-AU" dirty="0" smtClean="0"/>
              <a:t>	I </a:t>
            </a:r>
            <a:r>
              <a:rPr lang="en-AU" dirty="0" err="1" smtClean="0"/>
              <a:t>lookt</a:t>
            </a:r>
            <a:r>
              <a:rPr lang="en-AU" dirty="0" smtClean="0"/>
              <a:t> </a:t>
            </a:r>
            <a:r>
              <a:rPr lang="en-AU" dirty="0" err="1" smtClean="0"/>
              <a:t>evrewer</a:t>
            </a:r>
            <a:r>
              <a:rPr lang="en-AU" dirty="0" smtClean="0"/>
              <a:t>.</a:t>
            </a:r>
          </a:p>
          <a:p>
            <a:pPr>
              <a:buNone/>
            </a:pPr>
            <a:r>
              <a:rPr lang="en-AU" dirty="0" smtClean="0"/>
              <a:t>	The </a:t>
            </a:r>
            <a:r>
              <a:rPr lang="en-AU" dirty="0" err="1" smtClean="0"/>
              <a:t>techer</a:t>
            </a:r>
            <a:r>
              <a:rPr lang="en-AU" dirty="0" smtClean="0"/>
              <a:t> </a:t>
            </a:r>
            <a:r>
              <a:rPr lang="en-AU" dirty="0" err="1" smtClean="0"/>
              <a:t>poot</a:t>
            </a:r>
            <a:r>
              <a:rPr lang="en-AU" dirty="0" smtClean="0"/>
              <a:t> up a sin a bat my </a:t>
            </a:r>
            <a:r>
              <a:rPr lang="en-AU" dirty="0" err="1" smtClean="0"/>
              <a:t>benebabs</a:t>
            </a:r>
            <a:r>
              <a:rPr lang="en-AU" dirty="0" smtClean="0"/>
              <a:t>. </a:t>
            </a:r>
            <a:r>
              <a:rPr lang="en-AU" dirty="0" err="1" smtClean="0"/>
              <a:t>Thay</a:t>
            </a:r>
            <a:r>
              <a:rPr lang="en-AU" dirty="0" smtClean="0"/>
              <a:t> </a:t>
            </a:r>
            <a:r>
              <a:rPr lang="en-AU" dirty="0" err="1" smtClean="0"/>
              <a:t>wer</a:t>
            </a:r>
            <a:r>
              <a:rPr lang="en-AU" dirty="0" smtClean="0"/>
              <a:t> </a:t>
            </a:r>
            <a:r>
              <a:rPr lang="en-AU" dirty="0" err="1" smtClean="0"/>
              <a:t>mising</a:t>
            </a:r>
            <a:r>
              <a:rPr lang="en-AU" dirty="0" smtClean="0"/>
              <a:t>.</a:t>
            </a:r>
            <a:endParaRPr lang="en-AU" dirty="0"/>
          </a:p>
        </p:txBody>
      </p:sp>
      <p:sp>
        <p:nvSpPr>
          <p:cNvPr id="6" name="Content Placeholder 5"/>
          <p:cNvSpPr>
            <a:spLocks noGrp="1"/>
          </p:cNvSpPr>
          <p:nvPr>
            <p:ph sz="half" idx="2"/>
          </p:nvPr>
        </p:nvSpPr>
        <p:spPr>
          <a:xfrm>
            <a:off x="4429124" y="1643050"/>
            <a:ext cx="3714776" cy="4525963"/>
          </a:xfrm>
          <a:ln>
            <a:solidFill>
              <a:schemeClr val="tx1"/>
            </a:solidFill>
          </a:ln>
        </p:spPr>
        <p:txBody>
          <a:bodyPr>
            <a:normAutofit fontScale="92500" lnSpcReduction="20000"/>
          </a:bodyPr>
          <a:lstStyle/>
          <a:p>
            <a:pPr>
              <a:buNone/>
            </a:pPr>
            <a:r>
              <a:rPr lang="en-AU" dirty="0" smtClean="0"/>
              <a:t>I had a cat. </a:t>
            </a:r>
          </a:p>
          <a:p>
            <a:pPr>
              <a:buNone/>
            </a:pPr>
            <a:r>
              <a:rPr lang="en-AU" dirty="0" smtClean="0"/>
              <a:t>I like my cat. </a:t>
            </a:r>
          </a:p>
          <a:p>
            <a:pPr>
              <a:buNone/>
            </a:pPr>
            <a:r>
              <a:rPr lang="en-AU" dirty="0" smtClean="0"/>
              <a:t>My cat is fat. </a:t>
            </a:r>
          </a:p>
          <a:p>
            <a:pPr>
              <a:buNone/>
            </a:pPr>
            <a:r>
              <a:rPr lang="en-AU" dirty="0" smtClean="0"/>
              <a:t>My cat is good.</a:t>
            </a:r>
            <a:endParaRPr lang="en-AU" dirty="0"/>
          </a:p>
        </p:txBody>
      </p:sp>
      <p:sp>
        <p:nvSpPr>
          <p:cNvPr id="7" name="Rectangle 6"/>
          <p:cNvSpPr/>
          <p:nvPr/>
        </p:nvSpPr>
        <p:spPr>
          <a:xfrm>
            <a:off x="4143373" y="3929066"/>
            <a:ext cx="4000528"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A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Who would you</a:t>
            </a:r>
          </a:p>
          <a:p>
            <a:pPr algn="ctr"/>
            <a:r>
              <a:rPr lang="en-A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rather teach?</a:t>
            </a:r>
            <a:endParaRPr lang="en-A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algn="ctr">
              <a:buFontTx/>
              <a:buNone/>
            </a:pPr>
            <a:r>
              <a:rPr lang="en-AU" sz="4000" dirty="0"/>
              <a:t>	Learning spelling separately from writing is like learning music theory without playing music. </a:t>
            </a:r>
            <a:endParaRPr lang="en-AU" sz="4000" dirty="0" smtClean="0"/>
          </a:p>
          <a:p>
            <a:pPr algn="ctr">
              <a:buFontTx/>
              <a:buNone/>
            </a:pPr>
            <a:endParaRPr lang="en-AU" sz="4000" dirty="0"/>
          </a:p>
          <a:p>
            <a:pPr algn="ctr">
              <a:buFontTx/>
              <a:buNone/>
            </a:pPr>
            <a:r>
              <a:rPr lang="en-AU" sz="4000" b="1" i="1" dirty="0">
                <a:solidFill>
                  <a:schemeClr val="tx2">
                    <a:lumMod val="40000"/>
                    <a:lumOff val="60000"/>
                  </a:schemeClr>
                </a:solidFill>
              </a:rPr>
              <a:t>What’s the point and where’s the enjoyment?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r>
              <a:rPr lang="en-AU" sz="4000" dirty="0"/>
              <a:t>Supportive conditions for writing…</a:t>
            </a:r>
          </a:p>
        </p:txBody>
      </p:sp>
      <p:sp>
        <p:nvSpPr>
          <p:cNvPr id="13315" name="Rectangle 3"/>
          <p:cNvSpPr>
            <a:spLocks noGrp="1" noChangeArrowheads="1"/>
          </p:cNvSpPr>
          <p:nvPr>
            <p:ph type="body" sz="half" idx="1"/>
          </p:nvPr>
        </p:nvSpPr>
        <p:spPr>
          <a:xfrm>
            <a:off x="685800" y="1828800"/>
            <a:ext cx="6743720" cy="4600596"/>
          </a:xfrm>
        </p:spPr>
        <p:txBody>
          <a:bodyPr>
            <a:normAutofit/>
          </a:bodyPr>
          <a:lstStyle/>
          <a:p>
            <a:r>
              <a:rPr lang="en-AU" sz="2800" dirty="0"/>
              <a:t>Time</a:t>
            </a:r>
          </a:p>
          <a:p>
            <a:r>
              <a:rPr lang="en-AU" sz="2800" dirty="0"/>
              <a:t>Choice</a:t>
            </a:r>
          </a:p>
          <a:p>
            <a:r>
              <a:rPr lang="en-AU" sz="2800" dirty="0"/>
              <a:t>Response</a:t>
            </a:r>
          </a:p>
          <a:p>
            <a:r>
              <a:rPr lang="en-AU" sz="2800" dirty="0"/>
              <a:t>Demonstration</a:t>
            </a:r>
          </a:p>
          <a:p>
            <a:r>
              <a:rPr lang="en-AU" sz="2800" dirty="0"/>
              <a:t>Expectation</a:t>
            </a:r>
          </a:p>
          <a:p>
            <a:r>
              <a:rPr lang="en-AU" sz="2800" dirty="0"/>
              <a:t>Routines</a:t>
            </a:r>
          </a:p>
          <a:p>
            <a:r>
              <a:rPr lang="en-AU" sz="2800" dirty="0" smtClean="0"/>
              <a:t>Evaluation</a:t>
            </a:r>
          </a:p>
          <a:p>
            <a:endParaRPr lang="en-AU" sz="2800" dirty="0"/>
          </a:p>
          <a:p>
            <a:pPr lvl="8">
              <a:buNone/>
            </a:pPr>
            <a:r>
              <a:rPr lang="en-AU" sz="1600" dirty="0" smtClean="0"/>
              <a:t>		Brian </a:t>
            </a:r>
            <a:r>
              <a:rPr lang="en-AU" sz="1600" dirty="0" err="1" smtClean="0"/>
              <a:t>Cambourne</a:t>
            </a:r>
            <a:endParaRPr lang="en-AU" sz="1600" dirty="0"/>
          </a:p>
          <a:p>
            <a:pPr>
              <a:buFontTx/>
              <a:buNone/>
            </a:pPr>
            <a:endParaRPr lang="en-AU" sz="2800" dirty="0"/>
          </a:p>
        </p:txBody>
      </p:sp>
      <p:pic>
        <p:nvPicPr>
          <p:cNvPr id="6" name="Picture 4"/>
          <p:cNvPicPr>
            <a:picLocks noGrp="1" noChangeAspect="1" noChangeArrowheads="1"/>
          </p:cNvPicPr>
          <p:nvPr>
            <p:ph sz="half" idx="2"/>
          </p:nvPr>
        </p:nvPicPr>
        <p:blipFill>
          <a:blip r:embed="rId3" cstate="print"/>
          <a:srcRect/>
          <a:stretch>
            <a:fillRect/>
          </a:stretch>
        </p:blipFill>
        <p:spPr>
          <a:xfrm>
            <a:off x="3604490" y="2000240"/>
            <a:ext cx="4467971" cy="3571900"/>
          </a:xfrm>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315">
                                            <p:txEl>
                                              <p:pRg st="0" end="0"/>
                                            </p:txEl>
                                          </p:spTgt>
                                        </p:tgtEl>
                                        <p:attrNameLst>
                                          <p:attrName>style.visibility</p:attrName>
                                        </p:attrNameLst>
                                      </p:cBhvr>
                                      <p:to>
                                        <p:strVal val="visible"/>
                                      </p:to>
                                    </p:set>
                                    <p:animEffect transition="in" filter="fade">
                                      <p:cBhvr>
                                        <p:cTn id="11" dur="2000"/>
                                        <p:tgtEl>
                                          <p:spTgt spid="13315">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Effect transition="in" filter="fade">
                                      <p:cBhvr>
                                        <p:cTn id="15" dur="2000"/>
                                        <p:tgtEl>
                                          <p:spTgt spid="13315">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Effect transition="in" filter="fade">
                                      <p:cBhvr>
                                        <p:cTn id="19" dur="2000"/>
                                        <p:tgtEl>
                                          <p:spTgt spid="13315">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13315">
                                            <p:txEl>
                                              <p:pRg st="3" end="3"/>
                                            </p:txEl>
                                          </p:spTgt>
                                        </p:tgtEl>
                                        <p:attrNameLst>
                                          <p:attrName>style.visibility</p:attrName>
                                        </p:attrNameLst>
                                      </p:cBhvr>
                                      <p:to>
                                        <p:strVal val="visible"/>
                                      </p:to>
                                    </p:set>
                                    <p:animEffect transition="in" filter="fade">
                                      <p:cBhvr>
                                        <p:cTn id="23" dur="2000"/>
                                        <p:tgtEl>
                                          <p:spTgt spid="13315">
                                            <p:txEl>
                                              <p:pRg st="3" end="3"/>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2000"/>
                                        <p:tgtEl>
                                          <p:spTgt spid="13315">
                                            <p:txEl>
                                              <p:pRg st="4" end="4"/>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13315">
                                            <p:txEl>
                                              <p:pRg st="5" end="5"/>
                                            </p:txEl>
                                          </p:spTgt>
                                        </p:tgtEl>
                                        <p:attrNameLst>
                                          <p:attrName>style.visibility</p:attrName>
                                        </p:attrNameLst>
                                      </p:cBhvr>
                                      <p:to>
                                        <p:strVal val="visible"/>
                                      </p:to>
                                    </p:set>
                                    <p:animEffect transition="in" filter="fade">
                                      <p:cBhvr>
                                        <p:cTn id="31" dur="2000"/>
                                        <p:tgtEl>
                                          <p:spTgt spid="13315">
                                            <p:txEl>
                                              <p:pRg st="5" end="5"/>
                                            </p:tx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13315">
                                            <p:txEl>
                                              <p:pRg st="6" end="6"/>
                                            </p:txEl>
                                          </p:spTgt>
                                        </p:tgtEl>
                                        <p:attrNameLst>
                                          <p:attrName>style.visibility</p:attrName>
                                        </p:attrNameLst>
                                      </p:cBhvr>
                                      <p:to>
                                        <p:strVal val="visible"/>
                                      </p:to>
                                    </p:set>
                                    <p:animEffect transition="in" filter="fade">
                                      <p:cBhvr>
                                        <p:cTn id="35" dur="2000"/>
                                        <p:tgtEl>
                                          <p:spTgt spid="13315">
                                            <p:txEl>
                                              <p:pRg st="6" end="6"/>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315">
                                            <p:txEl>
                                              <p:pRg st="8" end="8"/>
                                            </p:txEl>
                                          </p:spTgt>
                                        </p:tgtEl>
                                        <p:attrNameLst>
                                          <p:attrName>style.visibility</p:attrName>
                                        </p:attrNameLst>
                                      </p:cBhvr>
                                      <p:to>
                                        <p:strVal val="visible"/>
                                      </p:to>
                                    </p:set>
                                    <p:animEffect transition="in" filter="fade">
                                      <p:cBhvr>
                                        <p:cTn id="38" dur="2000"/>
                                        <p:tgtEl>
                                          <p:spTgt spid="133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806</TotalTime>
  <Words>1201</Words>
  <Application>Microsoft Office PowerPoint</Application>
  <PresentationFormat>On-screen Show (4:3)</PresentationFormat>
  <Paragraphs>256</Paragraphs>
  <Slides>28</Slides>
  <Notes>13</Notes>
  <HiddenSlides>5</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Opulent</vt:lpstr>
      <vt:lpstr> Why teach spelling? Timor ps october, 2009</vt:lpstr>
      <vt:lpstr>Walk and talk</vt:lpstr>
      <vt:lpstr>What is a ‘good’ speller?</vt:lpstr>
      <vt:lpstr>Characteristics of Effective Spellers</vt:lpstr>
      <vt:lpstr>   What is the difference between a ‘good’ speller and a ‘safe’ speller?  Turn and talk </vt:lpstr>
      <vt:lpstr>Slide 6</vt:lpstr>
      <vt:lpstr>Writing samples</vt:lpstr>
      <vt:lpstr>Slide 8</vt:lpstr>
      <vt:lpstr>Supportive conditions for writing…</vt:lpstr>
      <vt:lpstr>Slide 10</vt:lpstr>
      <vt:lpstr>Naplan data - 2009</vt:lpstr>
      <vt:lpstr>Don’t bury your head in the sand</vt:lpstr>
      <vt:lpstr>A WHOLE SCHOOL SPELLING APPROACH</vt:lpstr>
      <vt:lpstr>Spelling Investigations</vt:lpstr>
      <vt:lpstr>Spelling Investigations</vt:lpstr>
      <vt:lpstr>1. Stating the Focus</vt:lpstr>
      <vt:lpstr>2. Collecting Words</vt:lpstr>
      <vt:lpstr>3. Class List</vt:lpstr>
      <vt:lpstr>4. Group Words</vt:lpstr>
      <vt:lpstr>5. Discovering Generalisations</vt:lpstr>
      <vt:lpstr>6. Application</vt:lpstr>
      <vt:lpstr>What does it look like?</vt:lpstr>
      <vt:lpstr>Your task</vt:lpstr>
      <vt:lpstr>What does this look like in reality? How does it work??    Take home question:  </vt:lpstr>
      <vt:lpstr>Jasper year 3 working on words  Ella  year 5 working on words</vt:lpstr>
      <vt:lpstr>Research tells us…</vt:lpstr>
      <vt:lpstr>What is a good speller?   A good speller is not necessarily someone who spells all words correctly. </vt:lpstr>
      <vt:lpstr>What is a good speller?   A good speller is not necessarily someone who spells all words correctly.</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Independent Writing</dc:title>
  <dc:creator>08110039</dc:creator>
  <cp:lastModifiedBy>08110039</cp:lastModifiedBy>
  <cp:revision>71</cp:revision>
  <dcterms:created xsi:type="dcterms:W3CDTF">2009-09-07T23:36:55Z</dcterms:created>
  <dcterms:modified xsi:type="dcterms:W3CDTF">2009-10-21T04:40:09Z</dcterms:modified>
</cp:coreProperties>
</file>